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2" r:id="rId1"/>
  </p:sldMasterIdLst>
  <p:notesMasterIdLst>
    <p:notesMasterId r:id="rId56"/>
  </p:notesMasterIdLst>
  <p:handoutMasterIdLst>
    <p:handoutMasterId r:id="rId57"/>
  </p:handoutMasterIdLst>
  <p:sldIdLst>
    <p:sldId id="628" r:id="rId2"/>
    <p:sldId id="736" r:id="rId3"/>
    <p:sldId id="727" r:id="rId4"/>
    <p:sldId id="730" r:id="rId5"/>
    <p:sldId id="780" r:id="rId6"/>
    <p:sldId id="695" r:id="rId7"/>
    <p:sldId id="771" r:id="rId8"/>
    <p:sldId id="772" r:id="rId9"/>
    <p:sldId id="735" r:id="rId10"/>
    <p:sldId id="774" r:id="rId11"/>
    <p:sldId id="740" r:id="rId12"/>
    <p:sldId id="776" r:id="rId13"/>
    <p:sldId id="741" r:id="rId14"/>
    <p:sldId id="778" r:id="rId15"/>
    <p:sldId id="737" r:id="rId16"/>
    <p:sldId id="773" r:id="rId17"/>
    <p:sldId id="783" r:id="rId18"/>
    <p:sldId id="779" r:id="rId19"/>
    <p:sldId id="738" r:id="rId20"/>
    <p:sldId id="775" r:id="rId21"/>
    <p:sldId id="785" r:id="rId22"/>
    <p:sldId id="744" r:id="rId23"/>
    <p:sldId id="777" r:id="rId24"/>
    <p:sldId id="786" r:id="rId25"/>
    <p:sldId id="742" r:id="rId26"/>
    <p:sldId id="710" r:id="rId27"/>
    <p:sldId id="660" r:id="rId28"/>
    <p:sldId id="747" r:id="rId29"/>
    <p:sldId id="752" r:id="rId30"/>
    <p:sldId id="787" r:id="rId31"/>
    <p:sldId id="781" r:id="rId32"/>
    <p:sldId id="706" r:id="rId33"/>
    <p:sldId id="690" r:id="rId34"/>
    <p:sldId id="803" r:id="rId35"/>
    <p:sldId id="804" r:id="rId36"/>
    <p:sldId id="805" r:id="rId37"/>
    <p:sldId id="806" r:id="rId38"/>
    <p:sldId id="807" r:id="rId39"/>
    <p:sldId id="808" r:id="rId40"/>
    <p:sldId id="809" r:id="rId41"/>
    <p:sldId id="810" r:id="rId42"/>
    <p:sldId id="794" r:id="rId43"/>
    <p:sldId id="793" r:id="rId44"/>
    <p:sldId id="795" r:id="rId45"/>
    <p:sldId id="762" r:id="rId46"/>
    <p:sldId id="668" r:id="rId47"/>
    <p:sldId id="724" r:id="rId48"/>
    <p:sldId id="784" r:id="rId49"/>
    <p:sldId id="671" r:id="rId50"/>
    <p:sldId id="726" r:id="rId51"/>
    <p:sldId id="657" r:id="rId52"/>
    <p:sldId id="682" r:id="rId53"/>
    <p:sldId id="659" r:id="rId54"/>
    <p:sldId id="642" r:id="rId55"/>
  </p:sldIdLst>
  <p:sldSz cx="12192000" cy="6858000"/>
  <p:notesSz cx="7104063" cy="10234613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2D4"/>
    <a:srgbClr val="684A8D"/>
    <a:srgbClr val="7C609D"/>
    <a:srgbClr val="7C609E"/>
    <a:srgbClr val="BBA9D1"/>
    <a:srgbClr val="D4CFDB"/>
    <a:srgbClr val="B5DDE7"/>
    <a:srgbClr val="B7CBE3"/>
    <a:srgbClr val="F1EBF7"/>
    <a:srgbClr val="3CA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35" autoAdjust="0"/>
    <p:restoredTop sz="89966" autoAdjust="0"/>
  </p:normalViewPr>
  <p:slideViewPr>
    <p:cSldViewPr snapToGrid="0">
      <p:cViewPr varScale="1">
        <p:scale>
          <a:sx n="103" d="100"/>
          <a:sy n="103" d="100"/>
        </p:scale>
        <p:origin x="7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86" d="100"/>
          <a:sy n="86" d="100"/>
        </p:scale>
        <p:origin x="-3780" y="-6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B7C05-0645-46E6-97BE-C7B1828A8E7E}" type="doc">
      <dgm:prSet loTypeId="urn:microsoft.com/office/officeart/2008/layout/VerticalCurvedList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tr-TR"/>
        </a:p>
      </dgm:t>
    </dgm:pt>
    <dgm:pt modelId="{2DA29EFC-60CF-4331-837C-BA1AF344D1A2}">
      <dgm:prSet phldrT="[Metin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altLang="tr-TR" sz="3200" b="1" dirty="0" smtClean="0">
              <a:solidFill>
                <a:schemeClr val="tx1"/>
              </a:solidFill>
              <a:effectLst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Temel Stratejiler</a:t>
          </a:r>
          <a:endParaRPr lang="tr-TR" sz="3200" b="1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72A6D95-405D-4D8C-AEC6-00E374A54BFB}" type="parTrans" cxnId="{E2A712B5-CA10-4D74-8D90-0FC13A5B30F5}">
      <dgm:prSet/>
      <dgm:spPr/>
      <dgm:t>
        <a:bodyPr/>
        <a:lstStyle/>
        <a:p>
          <a:endParaRPr lang="tr-TR" sz="3200" b="1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6D8B54F-C68E-4AB5-A522-D01372716EF3}" type="sibTrans" cxnId="{E2A712B5-CA10-4D74-8D90-0FC13A5B30F5}">
      <dgm:prSet/>
      <dgm:spPr/>
      <dgm:t>
        <a:bodyPr/>
        <a:lstStyle/>
        <a:p>
          <a:endParaRPr lang="tr-TR" sz="3200" b="1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CFE964B-17B0-49EE-9D58-D9985FE0CE3A}">
      <dgm:prSet phldrT="[Metin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r-TR" altLang="tr-TR" sz="3200" b="1" dirty="0" smtClean="0">
              <a:solidFill>
                <a:schemeClr val="tx1"/>
              </a:solidFill>
              <a:effectLst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Destek Programları</a:t>
          </a:r>
          <a:endParaRPr lang="tr-TR" sz="3200" b="1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192C54-4525-4B5C-9432-57DF77F110C9}" type="parTrans" cxnId="{6AA5EBBE-521C-431B-8298-6D385287814C}">
      <dgm:prSet/>
      <dgm:spPr/>
      <dgm:t>
        <a:bodyPr/>
        <a:lstStyle/>
        <a:p>
          <a:endParaRPr lang="tr-TR" sz="3200" b="1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4CDAAED-6AD0-472E-8490-253D5C949632}" type="sibTrans" cxnId="{6AA5EBBE-521C-431B-8298-6D385287814C}">
      <dgm:prSet/>
      <dgm:spPr/>
      <dgm:t>
        <a:bodyPr/>
        <a:lstStyle/>
        <a:p>
          <a:endParaRPr lang="tr-TR" sz="3200" b="1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233D48B-0D62-40BB-96C6-8C200A5128C1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altLang="tr-TR" sz="3200" b="1" smtClean="0">
              <a:solidFill>
                <a:schemeClr val="tx1"/>
              </a:solidFill>
              <a:effectLst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İstatistikler</a:t>
          </a:r>
          <a:endParaRPr lang="tr-TR" sz="3200" b="1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71D8B86-1508-421F-BA9A-5DF131C86BE1}" type="parTrans" cxnId="{AE0D8FD3-CEB8-41A2-806E-2327BB5247FE}">
      <dgm:prSet/>
      <dgm:spPr/>
      <dgm:t>
        <a:bodyPr/>
        <a:lstStyle/>
        <a:p>
          <a:endParaRPr lang="tr-TR" sz="3200" b="1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86437DD-AD83-40A6-A99C-F0D8DC478E73}" type="sibTrans" cxnId="{AE0D8FD3-CEB8-41A2-806E-2327BB5247FE}">
      <dgm:prSet/>
      <dgm:spPr/>
      <dgm:t>
        <a:bodyPr/>
        <a:lstStyle/>
        <a:p>
          <a:endParaRPr lang="tr-TR" sz="3200" b="1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7D76DD5-AACE-46E6-A079-3CCC8574178F}">
      <dgm:prSet phldrT="[Metin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r-TR" sz="3200" b="1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Fikri Haklar</a:t>
          </a:r>
          <a:endParaRPr lang="tr-TR" sz="3200" b="1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5F15C74-83FF-4FFB-A433-AD781DE38D64}" type="parTrans" cxnId="{6D21406A-BE0C-4824-9246-60E7814ACCD1}">
      <dgm:prSet/>
      <dgm:spPr/>
      <dgm:t>
        <a:bodyPr/>
        <a:lstStyle/>
        <a:p>
          <a:endParaRPr lang="tr-TR" sz="3200" b="1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7AD754-61D1-4010-832D-3F6BE576747A}" type="sibTrans" cxnId="{6D21406A-BE0C-4824-9246-60E7814ACCD1}">
      <dgm:prSet/>
      <dgm:spPr/>
      <dgm:t>
        <a:bodyPr/>
        <a:lstStyle/>
        <a:p>
          <a:endParaRPr lang="tr-TR" sz="3200" b="1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148CB85-02D5-4B33-9655-07FCE28B4E9E}">
      <dgm:prSet phldrT="[Metin]" custT="1"/>
      <dgm:spPr>
        <a:solidFill>
          <a:srgbClr val="BBA9D1"/>
        </a:solidFill>
      </dgm:spPr>
      <dgm:t>
        <a:bodyPr/>
        <a:lstStyle/>
        <a:p>
          <a:r>
            <a:rPr lang="tr-TR" sz="3200" b="1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Yenilikler</a:t>
          </a:r>
          <a:endParaRPr lang="tr-TR" sz="3200" b="1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801D600-4246-4039-BAE1-D22A8EE14C47}" type="parTrans" cxnId="{463EB462-2588-4094-9657-89C58321301C}">
      <dgm:prSet/>
      <dgm:spPr/>
      <dgm:t>
        <a:bodyPr/>
        <a:lstStyle/>
        <a:p>
          <a:endParaRPr lang="tr-TR" sz="3200" b="1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E82C5A-3492-4008-893B-E4ABF13BF7DD}" type="sibTrans" cxnId="{463EB462-2588-4094-9657-89C58321301C}">
      <dgm:prSet/>
      <dgm:spPr/>
      <dgm:t>
        <a:bodyPr/>
        <a:lstStyle/>
        <a:p>
          <a:endParaRPr lang="tr-TR" sz="3200" b="1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0E5E58-AEA3-412D-B534-FBCC244093EE}">
      <dgm:prSet phldrT="[Metin]" custT="1"/>
      <dgm:spPr>
        <a:solidFill>
          <a:srgbClr val="7C609E"/>
        </a:solidFill>
      </dgm:spPr>
      <dgm:t>
        <a:bodyPr/>
        <a:lstStyle/>
        <a:p>
          <a:r>
            <a:rPr lang="tr-TR" sz="3200" b="1" dirty="0" err="1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Arayüzler</a:t>
          </a:r>
          <a:endParaRPr lang="tr-TR" sz="3200" b="1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9D070A-53F1-483D-B8B5-959ACDCD7156}" type="parTrans" cxnId="{1E4FF817-3236-4855-9AB9-911429EA2158}">
      <dgm:prSet/>
      <dgm:spPr/>
      <dgm:t>
        <a:bodyPr/>
        <a:lstStyle/>
        <a:p>
          <a:endParaRPr lang="tr-TR"/>
        </a:p>
      </dgm:t>
    </dgm:pt>
    <dgm:pt modelId="{03AC0F27-8400-4D00-9995-D46C099D4D50}" type="sibTrans" cxnId="{1E4FF817-3236-4855-9AB9-911429EA2158}">
      <dgm:prSet/>
      <dgm:spPr/>
      <dgm:t>
        <a:bodyPr/>
        <a:lstStyle/>
        <a:p>
          <a:endParaRPr lang="tr-TR"/>
        </a:p>
      </dgm:t>
    </dgm:pt>
    <dgm:pt modelId="{E6D72C3C-0D42-4EF1-A56D-1C69B6A675F1}" type="pres">
      <dgm:prSet presAssocID="{DBFB7C05-0645-46E6-97BE-C7B1828A8E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ADC40EE-EB88-417D-84B8-99480B150EFF}" type="pres">
      <dgm:prSet presAssocID="{DBFB7C05-0645-46E6-97BE-C7B1828A8E7E}" presName="Name1" presStyleCnt="0"/>
      <dgm:spPr/>
    </dgm:pt>
    <dgm:pt modelId="{2F67C825-309B-4A57-8973-4B1C8CEAEE42}" type="pres">
      <dgm:prSet presAssocID="{DBFB7C05-0645-46E6-97BE-C7B1828A8E7E}" presName="cycle" presStyleCnt="0"/>
      <dgm:spPr/>
    </dgm:pt>
    <dgm:pt modelId="{37A572C0-F0E8-44AF-85A0-5275FE4770A0}" type="pres">
      <dgm:prSet presAssocID="{DBFB7C05-0645-46E6-97BE-C7B1828A8E7E}" presName="srcNode" presStyleLbl="node1" presStyleIdx="0" presStyleCnt="6"/>
      <dgm:spPr/>
    </dgm:pt>
    <dgm:pt modelId="{3795B8DF-113D-4895-B750-AC5FE189762C}" type="pres">
      <dgm:prSet presAssocID="{DBFB7C05-0645-46E6-97BE-C7B1828A8E7E}" presName="conn" presStyleLbl="parChTrans1D2" presStyleIdx="0" presStyleCnt="1"/>
      <dgm:spPr/>
      <dgm:t>
        <a:bodyPr/>
        <a:lstStyle/>
        <a:p>
          <a:endParaRPr lang="tr-TR"/>
        </a:p>
      </dgm:t>
    </dgm:pt>
    <dgm:pt modelId="{EAE45EC9-4D02-4FE8-A850-68E8E9AFA34E}" type="pres">
      <dgm:prSet presAssocID="{DBFB7C05-0645-46E6-97BE-C7B1828A8E7E}" presName="extraNode" presStyleLbl="node1" presStyleIdx="0" presStyleCnt="6"/>
      <dgm:spPr/>
    </dgm:pt>
    <dgm:pt modelId="{576BC40D-B708-4166-9C4B-60C1E6CC7FC7}" type="pres">
      <dgm:prSet presAssocID="{DBFB7C05-0645-46E6-97BE-C7B1828A8E7E}" presName="dstNode" presStyleLbl="node1" presStyleIdx="0" presStyleCnt="6"/>
      <dgm:spPr/>
    </dgm:pt>
    <dgm:pt modelId="{131A60B9-0522-4DCA-B0FD-B304E8F939DB}" type="pres">
      <dgm:prSet presAssocID="{2DA29EFC-60CF-4331-837C-BA1AF344D1A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493051-9E48-41B7-B197-946BD796E017}" type="pres">
      <dgm:prSet presAssocID="{2DA29EFC-60CF-4331-837C-BA1AF344D1A2}" presName="accent_1" presStyleCnt="0"/>
      <dgm:spPr/>
    </dgm:pt>
    <dgm:pt modelId="{8696B648-ACCF-4547-BED9-102438FCD319}" type="pres">
      <dgm:prSet presAssocID="{2DA29EFC-60CF-4331-837C-BA1AF344D1A2}" presName="accentRepeatNode" presStyleLbl="solidFgAcc1" presStyleIdx="0" presStyleCnt="6"/>
      <dgm:spPr/>
    </dgm:pt>
    <dgm:pt modelId="{4A2BEFD8-FFA9-4919-974E-5B7B1ECFD365}" type="pres">
      <dgm:prSet presAssocID="{6CFE964B-17B0-49EE-9D58-D9985FE0CE3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CA8FA3-BDF7-405C-A41F-DFBB80BADD24}" type="pres">
      <dgm:prSet presAssocID="{6CFE964B-17B0-49EE-9D58-D9985FE0CE3A}" presName="accent_2" presStyleCnt="0"/>
      <dgm:spPr/>
    </dgm:pt>
    <dgm:pt modelId="{6825C10B-4FF7-44FC-84FA-F6821F0CDD47}" type="pres">
      <dgm:prSet presAssocID="{6CFE964B-17B0-49EE-9D58-D9985FE0CE3A}" presName="accentRepeatNode" presStyleLbl="solidFgAcc1" presStyleIdx="1" presStyleCnt="6"/>
      <dgm:spPr/>
    </dgm:pt>
    <dgm:pt modelId="{7202E3C1-9F89-4AC9-A17F-ECFBBD52C258}" type="pres">
      <dgm:prSet presAssocID="{D233D48B-0D62-40BB-96C6-8C200A5128C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53F83F-D26E-46F7-8C0B-A1C06FCCC79D}" type="pres">
      <dgm:prSet presAssocID="{D233D48B-0D62-40BB-96C6-8C200A5128C1}" presName="accent_3" presStyleCnt="0"/>
      <dgm:spPr/>
    </dgm:pt>
    <dgm:pt modelId="{5E10F9E3-EFDD-408D-9A9B-6060BB1036EF}" type="pres">
      <dgm:prSet presAssocID="{D233D48B-0D62-40BB-96C6-8C200A5128C1}" presName="accentRepeatNode" presStyleLbl="solidFgAcc1" presStyleIdx="2" presStyleCnt="6"/>
      <dgm:spPr/>
    </dgm:pt>
    <dgm:pt modelId="{A552FB21-1368-4559-87E1-AF7D4347AF57}" type="pres">
      <dgm:prSet presAssocID="{E7D76DD5-AACE-46E6-A079-3CCC8574178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2EE873-A549-4AA3-A364-E7FB644E5EC4}" type="pres">
      <dgm:prSet presAssocID="{E7D76DD5-AACE-46E6-A079-3CCC8574178F}" presName="accent_4" presStyleCnt="0"/>
      <dgm:spPr/>
    </dgm:pt>
    <dgm:pt modelId="{206F34BE-3DE3-4331-BF49-52AC23BB4D84}" type="pres">
      <dgm:prSet presAssocID="{E7D76DD5-AACE-46E6-A079-3CCC8574178F}" presName="accentRepeatNode" presStyleLbl="solidFgAcc1" presStyleIdx="3" presStyleCnt="6"/>
      <dgm:spPr/>
    </dgm:pt>
    <dgm:pt modelId="{E4B079F3-98D6-4C3D-BB7A-0F3D9A5BADAB}" type="pres">
      <dgm:prSet presAssocID="{1148CB85-02D5-4B33-9655-07FCE28B4E9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A1F5BC-ED63-449F-AE1F-F78B84B5FA26}" type="pres">
      <dgm:prSet presAssocID="{1148CB85-02D5-4B33-9655-07FCE28B4E9E}" presName="accent_5" presStyleCnt="0"/>
      <dgm:spPr/>
    </dgm:pt>
    <dgm:pt modelId="{F76BC3B8-35E0-48A7-9524-FE385FA279C5}" type="pres">
      <dgm:prSet presAssocID="{1148CB85-02D5-4B33-9655-07FCE28B4E9E}" presName="accentRepeatNode" presStyleLbl="solidFgAcc1" presStyleIdx="4" presStyleCnt="6"/>
      <dgm:spPr/>
    </dgm:pt>
    <dgm:pt modelId="{097B1EFE-A1B0-4364-8F14-433E15A6DE35}" type="pres">
      <dgm:prSet presAssocID="{600E5E58-AEA3-412D-B534-FBCC244093E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BF5B06-2DD7-455C-97EC-8E9A16CBA711}" type="pres">
      <dgm:prSet presAssocID="{600E5E58-AEA3-412D-B534-FBCC244093EE}" presName="accent_6" presStyleCnt="0"/>
      <dgm:spPr/>
    </dgm:pt>
    <dgm:pt modelId="{7F891491-1749-4DD6-A40B-662D16FF9367}" type="pres">
      <dgm:prSet presAssocID="{600E5E58-AEA3-412D-B534-FBCC244093EE}" presName="accentRepeatNode" presStyleLbl="solidFgAcc1" presStyleIdx="5" presStyleCnt="6" custLinFactNeighborX="9149" custLinFactNeighborY="806"/>
      <dgm:spPr/>
    </dgm:pt>
  </dgm:ptLst>
  <dgm:cxnLst>
    <dgm:cxn modelId="{AE0D8FD3-CEB8-41A2-806E-2327BB5247FE}" srcId="{DBFB7C05-0645-46E6-97BE-C7B1828A8E7E}" destId="{D233D48B-0D62-40BB-96C6-8C200A5128C1}" srcOrd="2" destOrd="0" parTransId="{071D8B86-1508-421F-BA9A-5DF131C86BE1}" sibTransId="{786437DD-AD83-40A6-A99C-F0D8DC478E73}"/>
    <dgm:cxn modelId="{6AA5EBBE-521C-431B-8298-6D385287814C}" srcId="{DBFB7C05-0645-46E6-97BE-C7B1828A8E7E}" destId="{6CFE964B-17B0-49EE-9D58-D9985FE0CE3A}" srcOrd="1" destOrd="0" parTransId="{F1192C54-4525-4B5C-9432-57DF77F110C9}" sibTransId="{24CDAAED-6AD0-472E-8490-253D5C949632}"/>
    <dgm:cxn modelId="{7448DD3E-D3D8-4F39-A902-7837B7916472}" type="presOf" srcId="{600E5E58-AEA3-412D-B534-FBCC244093EE}" destId="{097B1EFE-A1B0-4364-8F14-433E15A6DE35}" srcOrd="0" destOrd="0" presId="urn:microsoft.com/office/officeart/2008/layout/VerticalCurvedList"/>
    <dgm:cxn modelId="{F470C0B4-19C8-4121-B445-98EC2C300DD4}" type="presOf" srcId="{1148CB85-02D5-4B33-9655-07FCE28B4E9E}" destId="{E4B079F3-98D6-4C3D-BB7A-0F3D9A5BADAB}" srcOrd="0" destOrd="0" presId="urn:microsoft.com/office/officeart/2008/layout/VerticalCurvedList"/>
    <dgm:cxn modelId="{6D21406A-BE0C-4824-9246-60E7814ACCD1}" srcId="{DBFB7C05-0645-46E6-97BE-C7B1828A8E7E}" destId="{E7D76DD5-AACE-46E6-A079-3CCC8574178F}" srcOrd="3" destOrd="0" parTransId="{D5F15C74-83FF-4FFB-A433-AD781DE38D64}" sibTransId="{9F7AD754-61D1-4010-832D-3F6BE576747A}"/>
    <dgm:cxn modelId="{9398B7D8-A881-4E35-9602-0BB9A6689A24}" type="presOf" srcId="{DBFB7C05-0645-46E6-97BE-C7B1828A8E7E}" destId="{E6D72C3C-0D42-4EF1-A56D-1C69B6A675F1}" srcOrd="0" destOrd="0" presId="urn:microsoft.com/office/officeart/2008/layout/VerticalCurvedList"/>
    <dgm:cxn modelId="{4ABDB0CB-CDBA-4E46-A218-838456A3F860}" type="presOf" srcId="{D233D48B-0D62-40BB-96C6-8C200A5128C1}" destId="{7202E3C1-9F89-4AC9-A17F-ECFBBD52C258}" srcOrd="0" destOrd="0" presId="urn:microsoft.com/office/officeart/2008/layout/VerticalCurvedList"/>
    <dgm:cxn modelId="{1308C2BB-4D43-4DFC-9425-E3B615B6A8F4}" type="presOf" srcId="{2DA29EFC-60CF-4331-837C-BA1AF344D1A2}" destId="{131A60B9-0522-4DCA-B0FD-B304E8F939DB}" srcOrd="0" destOrd="0" presId="urn:microsoft.com/office/officeart/2008/layout/VerticalCurvedList"/>
    <dgm:cxn modelId="{463EB462-2588-4094-9657-89C58321301C}" srcId="{DBFB7C05-0645-46E6-97BE-C7B1828A8E7E}" destId="{1148CB85-02D5-4B33-9655-07FCE28B4E9E}" srcOrd="4" destOrd="0" parTransId="{6801D600-4246-4039-BAE1-D22A8EE14C47}" sibTransId="{04E82C5A-3492-4008-893B-E4ABF13BF7DD}"/>
    <dgm:cxn modelId="{1E4FF817-3236-4855-9AB9-911429EA2158}" srcId="{DBFB7C05-0645-46E6-97BE-C7B1828A8E7E}" destId="{600E5E58-AEA3-412D-B534-FBCC244093EE}" srcOrd="5" destOrd="0" parTransId="{819D070A-53F1-483D-B8B5-959ACDCD7156}" sibTransId="{03AC0F27-8400-4D00-9995-D46C099D4D50}"/>
    <dgm:cxn modelId="{B67AF41C-612E-4186-A185-BE47E18409F1}" type="presOf" srcId="{E7D76DD5-AACE-46E6-A079-3CCC8574178F}" destId="{A552FB21-1368-4559-87E1-AF7D4347AF57}" srcOrd="0" destOrd="0" presId="urn:microsoft.com/office/officeart/2008/layout/VerticalCurvedList"/>
    <dgm:cxn modelId="{E2A712B5-CA10-4D74-8D90-0FC13A5B30F5}" srcId="{DBFB7C05-0645-46E6-97BE-C7B1828A8E7E}" destId="{2DA29EFC-60CF-4331-837C-BA1AF344D1A2}" srcOrd="0" destOrd="0" parTransId="{072A6D95-405D-4D8C-AEC6-00E374A54BFB}" sibTransId="{96D8B54F-C68E-4AB5-A522-D01372716EF3}"/>
    <dgm:cxn modelId="{59875DE1-5173-4298-87A0-AC558CEF06D6}" type="presOf" srcId="{6CFE964B-17B0-49EE-9D58-D9985FE0CE3A}" destId="{4A2BEFD8-FFA9-4919-974E-5B7B1ECFD365}" srcOrd="0" destOrd="0" presId="urn:microsoft.com/office/officeart/2008/layout/VerticalCurvedList"/>
    <dgm:cxn modelId="{D934920D-1847-4B2B-94F6-DDE3982FFA5E}" type="presOf" srcId="{96D8B54F-C68E-4AB5-A522-D01372716EF3}" destId="{3795B8DF-113D-4895-B750-AC5FE189762C}" srcOrd="0" destOrd="0" presId="urn:microsoft.com/office/officeart/2008/layout/VerticalCurvedList"/>
    <dgm:cxn modelId="{AFC0D52A-8101-43AD-B1ED-DABC5E1068F7}" type="presParOf" srcId="{E6D72C3C-0D42-4EF1-A56D-1C69B6A675F1}" destId="{8ADC40EE-EB88-417D-84B8-99480B150EFF}" srcOrd="0" destOrd="0" presId="urn:microsoft.com/office/officeart/2008/layout/VerticalCurvedList"/>
    <dgm:cxn modelId="{C28F4464-6B4D-447C-BA8A-634F88802E45}" type="presParOf" srcId="{8ADC40EE-EB88-417D-84B8-99480B150EFF}" destId="{2F67C825-309B-4A57-8973-4B1C8CEAEE42}" srcOrd="0" destOrd="0" presId="urn:microsoft.com/office/officeart/2008/layout/VerticalCurvedList"/>
    <dgm:cxn modelId="{421C8860-E9CE-4415-B3FB-B939B4F74ADD}" type="presParOf" srcId="{2F67C825-309B-4A57-8973-4B1C8CEAEE42}" destId="{37A572C0-F0E8-44AF-85A0-5275FE4770A0}" srcOrd="0" destOrd="0" presId="urn:microsoft.com/office/officeart/2008/layout/VerticalCurvedList"/>
    <dgm:cxn modelId="{AA226C8B-691E-4EBF-95A7-7AB836D2E8AE}" type="presParOf" srcId="{2F67C825-309B-4A57-8973-4B1C8CEAEE42}" destId="{3795B8DF-113D-4895-B750-AC5FE189762C}" srcOrd="1" destOrd="0" presId="urn:microsoft.com/office/officeart/2008/layout/VerticalCurvedList"/>
    <dgm:cxn modelId="{6C43E332-DBDC-4B52-849A-9962E48A1486}" type="presParOf" srcId="{2F67C825-309B-4A57-8973-4B1C8CEAEE42}" destId="{EAE45EC9-4D02-4FE8-A850-68E8E9AFA34E}" srcOrd="2" destOrd="0" presId="urn:microsoft.com/office/officeart/2008/layout/VerticalCurvedList"/>
    <dgm:cxn modelId="{AFA746D2-ED23-4CAA-A66F-4C663C9A80B6}" type="presParOf" srcId="{2F67C825-309B-4A57-8973-4B1C8CEAEE42}" destId="{576BC40D-B708-4166-9C4B-60C1E6CC7FC7}" srcOrd="3" destOrd="0" presId="urn:microsoft.com/office/officeart/2008/layout/VerticalCurvedList"/>
    <dgm:cxn modelId="{A9FFADB5-DF3E-49F4-8472-B7F50E94C259}" type="presParOf" srcId="{8ADC40EE-EB88-417D-84B8-99480B150EFF}" destId="{131A60B9-0522-4DCA-B0FD-B304E8F939DB}" srcOrd="1" destOrd="0" presId="urn:microsoft.com/office/officeart/2008/layout/VerticalCurvedList"/>
    <dgm:cxn modelId="{272FE572-F464-4BF3-8556-A08F5ECB465B}" type="presParOf" srcId="{8ADC40EE-EB88-417D-84B8-99480B150EFF}" destId="{BF493051-9E48-41B7-B197-946BD796E017}" srcOrd="2" destOrd="0" presId="urn:microsoft.com/office/officeart/2008/layout/VerticalCurvedList"/>
    <dgm:cxn modelId="{648A1352-876E-4CC6-B978-E669AEFF8152}" type="presParOf" srcId="{BF493051-9E48-41B7-B197-946BD796E017}" destId="{8696B648-ACCF-4547-BED9-102438FCD319}" srcOrd="0" destOrd="0" presId="urn:microsoft.com/office/officeart/2008/layout/VerticalCurvedList"/>
    <dgm:cxn modelId="{B84B560A-7F58-463E-8E40-0E96DB8E6EE3}" type="presParOf" srcId="{8ADC40EE-EB88-417D-84B8-99480B150EFF}" destId="{4A2BEFD8-FFA9-4919-974E-5B7B1ECFD365}" srcOrd="3" destOrd="0" presId="urn:microsoft.com/office/officeart/2008/layout/VerticalCurvedList"/>
    <dgm:cxn modelId="{08D4EFF9-05B3-42D6-85E3-8001FFAC32F4}" type="presParOf" srcId="{8ADC40EE-EB88-417D-84B8-99480B150EFF}" destId="{FACA8FA3-BDF7-405C-A41F-DFBB80BADD24}" srcOrd="4" destOrd="0" presId="urn:microsoft.com/office/officeart/2008/layout/VerticalCurvedList"/>
    <dgm:cxn modelId="{E270C3F2-C580-455A-A696-214D0E76CE15}" type="presParOf" srcId="{FACA8FA3-BDF7-405C-A41F-DFBB80BADD24}" destId="{6825C10B-4FF7-44FC-84FA-F6821F0CDD47}" srcOrd="0" destOrd="0" presId="urn:microsoft.com/office/officeart/2008/layout/VerticalCurvedList"/>
    <dgm:cxn modelId="{98DDF76B-28E7-4B0D-9F27-3E20C3FCB521}" type="presParOf" srcId="{8ADC40EE-EB88-417D-84B8-99480B150EFF}" destId="{7202E3C1-9F89-4AC9-A17F-ECFBBD52C258}" srcOrd="5" destOrd="0" presId="urn:microsoft.com/office/officeart/2008/layout/VerticalCurvedList"/>
    <dgm:cxn modelId="{AABB5329-1063-4584-A150-BDCBC2E9E2F3}" type="presParOf" srcId="{8ADC40EE-EB88-417D-84B8-99480B150EFF}" destId="{1253F83F-D26E-46F7-8C0B-A1C06FCCC79D}" srcOrd="6" destOrd="0" presId="urn:microsoft.com/office/officeart/2008/layout/VerticalCurvedList"/>
    <dgm:cxn modelId="{3CF1A9AA-E480-4CDD-BA61-D487A6594A1D}" type="presParOf" srcId="{1253F83F-D26E-46F7-8C0B-A1C06FCCC79D}" destId="{5E10F9E3-EFDD-408D-9A9B-6060BB1036EF}" srcOrd="0" destOrd="0" presId="urn:microsoft.com/office/officeart/2008/layout/VerticalCurvedList"/>
    <dgm:cxn modelId="{E9564A8C-2C4E-4C6C-95AC-AAC2BAF06841}" type="presParOf" srcId="{8ADC40EE-EB88-417D-84B8-99480B150EFF}" destId="{A552FB21-1368-4559-87E1-AF7D4347AF57}" srcOrd="7" destOrd="0" presId="urn:microsoft.com/office/officeart/2008/layout/VerticalCurvedList"/>
    <dgm:cxn modelId="{09039B5E-6604-4688-A740-E961F54BFE6E}" type="presParOf" srcId="{8ADC40EE-EB88-417D-84B8-99480B150EFF}" destId="{BB2EE873-A549-4AA3-A364-E7FB644E5EC4}" srcOrd="8" destOrd="0" presId="urn:microsoft.com/office/officeart/2008/layout/VerticalCurvedList"/>
    <dgm:cxn modelId="{4D988E16-B223-4F5C-AC85-7764EB5699E4}" type="presParOf" srcId="{BB2EE873-A549-4AA3-A364-E7FB644E5EC4}" destId="{206F34BE-3DE3-4331-BF49-52AC23BB4D84}" srcOrd="0" destOrd="0" presId="urn:microsoft.com/office/officeart/2008/layout/VerticalCurvedList"/>
    <dgm:cxn modelId="{E3E6FDE2-7E65-47FD-80DE-5C4D531C7BE6}" type="presParOf" srcId="{8ADC40EE-EB88-417D-84B8-99480B150EFF}" destId="{E4B079F3-98D6-4C3D-BB7A-0F3D9A5BADAB}" srcOrd="9" destOrd="0" presId="urn:microsoft.com/office/officeart/2008/layout/VerticalCurvedList"/>
    <dgm:cxn modelId="{DCAE6A5B-3664-4092-9C73-EDE6B451EF16}" type="presParOf" srcId="{8ADC40EE-EB88-417D-84B8-99480B150EFF}" destId="{D1A1F5BC-ED63-449F-AE1F-F78B84B5FA26}" srcOrd="10" destOrd="0" presId="urn:microsoft.com/office/officeart/2008/layout/VerticalCurvedList"/>
    <dgm:cxn modelId="{43216C6A-C014-4E50-A9FD-A472F5DCE83E}" type="presParOf" srcId="{D1A1F5BC-ED63-449F-AE1F-F78B84B5FA26}" destId="{F76BC3B8-35E0-48A7-9524-FE385FA279C5}" srcOrd="0" destOrd="0" presId="urn:microsoft.com/office/officeart/2008/layout/VerticalCurvedList"/>
    <dgm:cxn modelId="{80A46586-F371-4CAD-A422-54B7097B6B80}" type="presParOf" srcId="{8ADC40EE-EB88-417D-84B8-99480B150EFF}" destId="{097B1EFE-A1B0-4364-8F14-433E15A6DE35}" srcOrd="11" destOrd="0" presId="urn:microsoft.com/office/officeart/2008/layout/VerticalCurvedList"/>
    <dgm:cxn modelId="{D2B6E972-86E0-49F7-A95C-043A849BE28A}" type="presParOf" srcId="{8ADC40EE-EB88-417D-84B8-99480B150EFF}" destId="{46BF5B06-2DD7-455C-97EC-8E9A16CBA711}" srcOrd="12" destOrd="0" presId="urn:microsoft.com/office/officeart/2008/layout/VerticalCurvedList"/>
    <dgm:cxn modelId="{60BD497B-0CFC-4A87-897E-CA24C580D962}" type="presParOf" srcId="{46BF5B06-2DD7-455C-97EC-8E9A16CBA711}" destId="{7F891491-1749-4DD6-A40B-662D16FF93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4827F-DA4B-49F1-BBEB-B5CF068E3BDB}" type="doc">
      <dgm:prSet loTypeId="urn:microsoft.com/office/officeart/2005/8/layout/hList9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4346A559-1B32-4058-BD1A-B0FD60547436}">
      <dgm:prSet phldrT="[Metin]" custT="1"/>
      <dgm:spPr/>
      <dgm:t>
        <a:bodyPr/>
        <a:lstStyle/>
        <a:p>
          <a:r>
            <a:rPr lang="tr-TR" sz="2100" b="1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Nitelikli Bilgi</a:t>
          </a:r>
          <a:endParaRPr lang="tr-TR" sz="2100" b="1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7F5F131D-1410-47B3-977F-1B3A36E7188D}" type="parTrans" cxnId="{9C7C841E-F036-4076-AFC1-478015DE513D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5632A09D-420B-45E6-B171-F4040FAFEB2C}" type="sibTrans" cxnId="{9C7C841E-F036-4076-AFC1-478015DE513D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87973D2A-E779-4812-B257-140AB157FE2C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Değer zinciri boyunca bilginin sistematik akışına izin verecek araçlar</a:t>
          </a:r>
          <a:endParaRPr lang="tr-TR" sz="16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0277E89B-B067-4D0F-86F4-4AB7FAA20637}" type="parTrans" cxnId="{3CCD8507-48BB-463B-A25A-1824F314885F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8A1FACDE-EA74-4828-A65B-7B4695D0B4A0}" type="sibTrans" cxnId="{3CCD8507-48BB-463B-A25A-1824F314885F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030A99E1-6AC4-4F84-9A80-2DDA02CB0F19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Odaklı bilgi üretimi </a:t>
          </a:r>
          <a:endParaRPr lang="tr-TR" sz="16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6207B9F7-5B06-4A1A-8896-296B1D67BDFC}" type="parTrans" cxnId="{CE89AD47-A2A3-4E84-AAB3-C4E216010E10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B7B0BDA0-033F-4F2D-889D-A16ECEC72BD7}" type="sibTrans" cxnId="{CE89AD47-A2A3-4E84-AAB3-C4E216010E10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543DFF54-D6F1-4814-9070-6907E5B9E066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Nitelikli İnsan</a:t>
          </a:r>
          <a:endParaRPr lang="tr-TR" b="1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14B30131-DD52-4499-BFE2-C79C5A17CE86}" type="parTrans" cxnId="{EEA9796A-07AE-468A-BAED-9078F24A39DA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436E257D-F730-4918-87B4-94D2D9C09693}" type="sibTrans" cxnId="{EEA9796A-07AE-468A-BAED-9078F24A39DA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FC547192-51FA-472A-B4B9-D28233A71B86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Bireylerin desteklenmesi değil kritik kitlenin oluşturulması </a:t>
          </a:r>
          <a:endParaRPr lang="tr-TR" sz="16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AE22CE5D-C133-405F-99B6-884CDB2ECE97}" type="parTrans" cxnId="{A4003DC2-DF79-4E76-8B04-AA4D57757618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01CED957-2150-4C2E-8528-46EB93C3A954}" type="sibTrans" cxnId="{A4003DC2-DF79-4E76-8B04-AA4D57757618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FDC30627-27DB-48BA-ADD1-7B1798988EF3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Kurumsal bazda tetikleme</a:t>
          </a:r>
          <a:endParaRPr lang="tr-TR" sz="16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973628FF-8304-4628-AD5D-6FB6BF025118}" type="parTrans" cxnId="{7B9B48A8-D3B1-4F55-B164-DD63E1409D0C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667AD07D-0BD0-418E-8FD0-72B118BDCB5C}" type="sibTrans" cxnId="{7B9B48A8-D3B1-4F55-B164-DD63E1409D0C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90FA4503-BA0F-4DFC-B25F-D196989BB620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Hedeflere erişim/Çıktı bazlı aşamalı destek</a:t>
          </a:r>
          <a:endParaRPr lang="tr-TR" sz="16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FF079E93-0E88-4564-959D-EFAD867B3DE2}" type="parTrans" cxnId="{A7E26329-05DF-4541-BF5A-2DB142D2F28C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BD633015-50A1-4F33-AC9A-3CF57679B0E0}" type="sibTrans" cxnId="{A7E26329-05DF-4541-BF5A-2DB142D2F28C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4356E6E4-BB65-421D-91EA-C98418C77C89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Sektörler arasında bilgi akışını sağlayacak insan kaynağı hareketliliği  </a:t>
          </a:r>
          <a:endParaRPr lang="tr-TR" sz="16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9836916A-B38B-4424-A98C-5C7597DFF65A}" type="parTrans" cxnId="{429C4D45-8EA0-4EC2-A350-768A6D5DAF9E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0CA4BC7A-0B24-4CE2-88C4-2728B6BA1833}" type="sibTrans" cxnId="{429C4D45-8EA0-4EC2-A350-768A6D5DAF9E}">
      <dgm:prSet/>
      <dgm:spPr/>
      <dgm:t>
        <a:bodyPr/>
        <a:lstStyle/>
        <a:p>
          <a:endParaRPr lang="tr-TR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gm:t>
    </dgm:pt>
    <dgm:pt modelId="{508FBD7E-C9F3-4E93-834D-C949CE0C5B4C}" type="pres">
      <dgm:prSet presAssocID="{7944827F-DA4B-49F1-BBEB-B5CF068E3BD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55EDB0D-B41C-411B-B7E8-01E834088BA3}" type="pres">
      <dgm:prSet presAssocID="{4346A559-1B32-4058-BD1A-B0FD60547436}" presName="posSpace" presStyleCnt="0"/>
      <dgm:spPr/>
      <dgm:t>
        <a:bodyPr/>
        <a:lstStyle/>
        <a:p>
          <a:endParaRPr lang="tr-TR"/>
        </a:p>
      </dgm:t>
    </dgm:pt>
    <dgm:pt modelId="{BA83D99A-ACE9-4501-98FC-658157E7E2E0}" type="pres">
      <dgm:prSet presAssocID="{4346A559-1B32-4058-BD1A-B0FD60547436}" presName="vertFlow" presStyleCnt="0"/>
      <dgm:spPr/>
      <dgm:t>
        <a:bodyPr/>
        <a:lstStyle/>
        <a:p>
          <a:endParaRPr lang="tr-TR"/>
        </a:p>
      </dgm:t>
    </dgm:pt>
    <dgm:pt modelId="{17609EB9-DBB9-48D9-AB69-C99A0F66CD57}" type="pres">
      <dgm:prSet presAssocID="{4346A559-1B32-4058-BD1A-B0FD60547436}" presName="topSpace" presStyleCnt="0"/>
      <dgm:spPr/>
      <dgm:t>
        <a:bodyPr/>
        <a:lstStyle/>
        <a:p>
          <a:endParaRPr lang="tr-TR"/>
        </a:p>
      </dgm:t>
    </dgm:pt>
    <dgm:pt modelId="{4931BAD5-2CAE-49A6-BC89-84259A20DC82}" type="pres">
      <dgm:prSet presAssocID="{4346A559-1B32-4058-BD1A-B0FD60547436}" presName="firstComp" presStyleCnt="0"/>
      <dgm:spPr/>
      <dgm:t>
        <a:bodyPr/>
        <a:lstStyle/>
        <a:p>
          <a:endParaRPr lang="tr-TR"/>
        </a:p>
      </dgm:t>
    </dgm:pt>
    <dgm:pt modelId="{0F143962-02E4-4BA8-B940-E472C82AD687}" type="pres">
      <dgm:prSet presAssocID="{4346A559-1B32-4058-BD1A-B0FD60547436}" presName="firstChild" presStyleLbl="bgAccFollowNode1" presStyleIdx="0" presStyleCnt="6"/>
      <dgm:spPr/>
      <dgm:t>
        <a:bodyPr/>
        <a:lstStyle/>
        <a:p>
          <a:endParaRPr lang="tr-TR"/>
        </a:p>
      </dgm:t>
    </dgm:pt>
    <dgm:pt modelId="{6E1509C6-05E2-4071-A22F-9C106ADD9386}" type="pres">
      <dgm:prSet presAssocID="{4346A559-1B32-4058-BD1A-B0FD60547436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FC90CF-C569-48E7-BC6F-61F7D95DFC9B}" type="pres">
      <dgm:prSet presAssocID="{030A99E1-6AC4-4F84-9A80-2DDA02CB0F19}" presName="comp" presStyleCnt="0"/>
      <dgm:spPr/>
      <dgm:t>
        <a:bodyPr/>
        <a:lstStyle/>
        <a:p>
          <a:endParaRPr lang="tr-TR"/>
        </a:p>
      </dgm:t>
    </dgm:pt>
    <dgm:pt modelId="{972136A6-22F2-4E3D-9E9B-E2BE4C64B22D}" type="pres">
      <dgm:prSet presAssocID="{030A99E1-6AC4-4F84-9A80-2DDA02CB0F19}" presName="child" presStyleLbl="bgAccFollowNode1" presStyleIdx="1" presStyleCnt="6"/>
      <dgm:spPr/>
      <dgm:t>
        <a:bodyPr/>
        <a:lstStyle/>
        <a:p>
          <a:endParaRPr lang="tr-TR"/>
        </a:p>
      </dgm:t>
    </dgm:pt>
    <dgm:pt modelId="{F5D3B6AB-4571-411B-8771-BE31648F327F}" type="pres">
      <dgm:prSet presAssocID="{030A99E1-6AC4-4F84-9A80-2DDA02CB0F19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082FF5-0A1B-4CAE-9D68-904109FCEEAA}" type="pres">
      <dgm:prSet presAssocID="{90FA4503-BA0F-4DFC-B25F-D196989BB620}" presName="comp" presStyleCnt="0"/>
      <dgm:spPr/>
      <dgm:t>
        <a:bodyPr/>
        <a:lstStyle/>
        <a:p>
          <a:endParaRPr lang="tr-TR"/>
        </a:p>
      </dgm:t>
    </dgm:pt>
    <dgm:pt modelId="{307A518C-6E3A-4CAB-8896-BB5A321AC091}" type="pres">
      <dgm:prSet presAssocID="{90FA4503-BA0F-4DFC-B25F-D196989BB620}" presName="child" presStyleLbl="bgAccFollowNode1" presStyleIdx="2" presStyleCnt="6"/>
      <dgm:spPr/>
      <dgm:t>
        <a:bodyPr/>
        <a:lstStyle/>
        <a:p>
          <a:endParaRPr lang="tr-TR"/>
        </a:p>
      </dgm:t>
    </dgm:pt>
    <dgm:pt modelId="{39F35025-2BA9-4988-9A95-8854F985F063}" type="pres">
      <dgm:prSet presAssocID="{90FA4503-BA0F-4DFC-B25F-D196989BB620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EAB1E6-3F00-4DBC-929D-A9F9992E7EE2}" type="pres">
      <dgm:prSet presAssocID="{4346A559-1B32-4058-BD1A-B0FD60547436}" presName="negSpace" presStyleCnt="0"/>
      <dgm:spPr/>
      <dgm:t>
        <a:bodyPr/>
        <a:lstStyle/>
        <a:p>
          <a:endParaRPr lang="tr-TR"/>
        </a:p>
      </dgm:t>
    </dgm:pt>
    <dgm:pt modelId="{324FDD68-8D78-4E22-A702-B43C561CDDB4}" type="pres">
      <dgm:prSet presAssocID="{4346A559-1B32-4058-BD1A-B0FD60547436}" presName="circle" presStyleLbl="node1" presStyleIdx="0" presStyleCnt="2"/>
      <dgm:spPr/>
      <dgm:t>
        <a:bodyPr/>
        <a:lstStyle/>
        <a:p>
          <a:endParaRPr lang="tr-TR"/>
        </a:p>
      </dgm:t>
    </dgm:pt>
    <dgm:pt modelId="{A72E53E2-66F5-4970-9520-827F129AABA8}" type="pres">
      <dgm:prSet presAssocID="{5632A09D-420B-45E6-B171-F4040FAFEB2C}" presName="transSpace" presStyleCnt="0"/>
      <dgm:spPr/>
      <dgm:t>
        <a:bodyPr/>
        <a:lstStyle/>
        <a:p>
          <a:endParaRPr lang="tr-TR"/>
        </a:p>
      </dgm:t>
    </dgm:pt>
    <dgm:pt modelId="{1D9B5249-A80D-4386-A707-3028D131A587}" type="pres">
      <dgm:prSet presAssocID="{543DFF54-D6F1-4814-9070-6907E5B9E066}" presName="posSpace" presStyleCnt="0"/>
      <dgm:spPr/>
      <dgm:t>
        <a:bodyPr/>
        <a:lstStyle/>
        <a:p>
          <a:endParaRPr lang="tr-TR"/>
        </a:p>
      </dgm:t>
    </dgm:pt>
    <dgm:pt modelId="{8EE3E04A-571C-4099-B9C8-06868CD5CEA1}" type="pres">
      <dgm:prSet presAssocID="{543DFF54-D6F1-4814-9070-6907E5B9E066}" presName="vertFlow" presStyleCnt="0"/>
      <dgm:spPr/>
      <dgm:t>
        <a:bodyPr/>
        <a:lstStyle/>
        <a:p>
          <a:endParaRPr lang="tr-TR"/>
        </a:p>
      </dgm:t>
    </dgm:pt>
    <dgm:pt modelId="{A2282E19-CAF0-4CAC-B169-79DA26272864}" type="pres">
      <dgm:prSet presAssocID="{543DFF54-D6F1-4814-9070-6907E5B9E066}" presName="topSpace" presStyleCnt="0"/>
      <dgm:spPr/>
      <dgm:t>
        <a:bodyPr/>
        <a:lstStyle/>
        <a:p>
          <a:endParaRPr lang="tr-TR"/>
        </a:p>
      </dgm:t>
    </dgm:pt>
    <dgm:pt modelId="{03FCD75F-1A24-4BFD-8251-1D0A6850085B}" type="pres">
      <dgm:prSet presAssocID="{543DFF54-D6F1-4814-9070-6907E5B9E066}" presName="firstComp" presStyleCnt="0"/>
      <dgm:spPr/>
      <dgm:t>
        <a:bodyPr/>
        <a:lstStyle/>
        <a:p>
          <a:endParaRPr lang="tr-TR"/>
        </a:p>
      </dgm:t>
    </dgm:pt>
    <dgm:pt modelId="{7A6A25C6-3086-4A19-BEBD-76D0B8D92907}" type="pres">
      <dgm:prSet presAssocID="{543DFF54-D6F1-4814-9070-6907E5B9E066}" presName="firstChild" presStyleLbl="bgAccFollowNode1" presStyleIdx="3" presStyleCnt="6"/>
      <dgm:spPr/>
      <dgm:t>
        <a:bodyPr/>
        <a:lstStyle/>
        <a:p>
          <a:endParaRPr lang="tr-TR"/>
        </a:p>
      </dgm:t>
    </dgm:pt>
    <dgm:pt modelId="{C916EEDB-9A46-493C-B42A-31C74E6BE1C1}" type="pres">
      <dgm:prSet presAssocID="{543DFF54-D6F1-4814-9070-6907E5B9E066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B79792-82FE-49DF-96D6-B5F8134C3222}" type="pres">
      <dgm:prSet presAssocID="{FDC30627-27DB-48BA-ADD1-7B1798988EF3}" presName="comp" presStyleCnt="0"/>
      <dgm:spPr/>
      <dgm:t>
        <a:bodyPr/>
        <a:lstStyle/>
        <a:p>
          <a:endParaRPr lang="tr-TR"/>
        </a:p>
      </dgm:t>
    </dgm:pt>
    <dgm:pt modelId="{C35554D8-367E-4F56-A260-504BD0C4D59A}" type="pres">
      <dgm:prSet presAssocID="{FDC30627-27DB-48BA-ADD1-7B1798988EF3}" presName="child" presStyleLbl="bgAccFollowNode1" presStyleIdx="4" presStyleCnt="6"/>
      <dgm:spPr/>
      <dgm:t>
        <a:bodyPr/>
        <a:lstStyle/>
        <a:p>
          <a:endParaRPr lang="tr-TR"/>
        </a:p>
      </dgm:t>
    </dgm:pt>
    <dgm:pt modelId="{8C544195-CE39-4E19-9A68-56A8B73DC59B}" type="pres">
      <dgm:prSet presAssocID="{FDC30627-27DB-48BA-ADD1-7B1798988EF3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6206C5-9E78-4BAA-922C-81C8066862C7}" type="pres">
      <dgm:prSet presAssocID="{4356E6E4-BB65-421D-91EA-C98418C77C89}" presName="comp" presStyleCnt="0"/>
      <dgm:spPr/>
      <dgm:t>
        <a:bodyPr/>
        <a:lstStyle/>
        <a:p>
          <a:endParaRPr lang="tr-TR"/>
        </a:p>
      </dgm:t>
    </dgm:pt>
    <dgm:pt modelId="{405168E4-9958-4F29-B0F9-F7A66FD5A3AB}" type="pres">
      <dgm:prSet presAssocID="{4356E6E4-BB65-421D-91EA-C98418C77C89}" presName="child" presStyleLbl="bgAccFollowNode1" presStyleIdx="5" presStyleCnt="6"/>
      <dgm:spPr/>
      <dgm:t>
        <a:bodyPr/>
        <a:lstStyle/>
        <a:p>
          <a:endParaRPr lang="tr-TR"/>
        </a:p>
      </dgm:t>
    </dgm:pt>
    <dgm:pt modelId="{8BE293D8-9BD9-419D-B5E1-A317732C210B}" type="pres">
      <dgm:prSet presAssocID="{4356E6E4-BB65-421D-91EA-C98418C77C89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36378C-3702-43FC-BCC6-856CE9070775}" type="pres">
      <dgm:prSet presAssocID="{543DFF54-D6F1-4814-9070-6907E5B9E066}" presName="negSpace" presStyleCnt="0"/>
      <dgm:spPr/>
      <dgm:t>
        <a:bodyPr/>
        <a:lstStyle/>
        <a:p>
          <a:endParaRPr lang="tr-TR"/>
        </a:p>
      </dgm:t>
    </dgm:pt>
    <dgm:pt modelId="{88645A22-29A2-4787-9891-BF2978B25A7A}" type="pres">
      <dgm:prSet presAssocID="{543DFF54-D6F1-4814-9070-6907E5B9E066}" presName="circle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7B9B48A8-D3B1-4F55-B164-DD63E1409D0C}" srcId="{543DFF54-D6F1-4814-9070-6907E5B9E066}" destId="{FDC30627-27DB-48BA-ADD1-7B1798988EF3}" srcOrd="1" destOrd="0" parTransId="{973628FF-8304-4628-AD5D-6FB6BF025118}" sibTransId="{667AD07D-0BD0-418E-8FD0-72B118BDCB5C}"/>
    <dgm:cxn modelId="{AA3C1C2D-00E9-4985-8EDD-402D556D298B}" type="presOf" srcId="{FC547192-51FA-472A-B4B9-D28233A71B86}" destId="{7A6A25C6-3086-4A19-BEBD-76D0B8D92907}" srcOrd="0" destOrd="0" presId="urn:microsoft.com/office/officeart/2005/8/layout/hList9"/>
    <dgm:cxn modelId="{C4FEBD33-710C-4E8E-933E-5D04025DAC3D}" type="presOf" srcId="{90FA4503-BA0F-4DFC-B25F-D196989BB620}" destId="{39F35025-2BA9-4988-9A95-8854F985F063}" srcOrd="1" destOrd="0" presId="urn:microsoft.com/office/officeart/2005/8/layout/hList9"/>
    <dgm:cxn modelId="{9C7C841E-F036-4076-AFC1-478015DE513D}" srcId="{7944827F-DA4B-49F1-BBEB-B5CF068E3BDB}" destId="{4346A559-1B32-4058-BD1A-B0FD60547436}" srcOrd="0" destOrd="0" parTransId="{7F5F131D-1410-47B3-977F-1B3A36E7188D}" sibTransId="{5632A09D-420B-45E6-B171-F4040FAFEB2C}"/>
    <dgm:cxn modelId="{92B4F4F1-DB4A-41C8-B35A-2E3A8A62AB5E}" type="presOf" srcId="{FDC30627-27DB-48BA-ADD1-7B1798988EF3}" destId="{8C544195-CE39-4E19-9A68-56A8B73DC59B}" srcOrd="1" destOrd="0" presId="urn:microsoft.com/office/officeart/2005/8/layout/hList9"/>
    <dgm:cxn modelId="{3D24A3D3-8A14-47C5-B419-50718375A955}" type="presOf" srcId="{543DFF54-D6F1-4814-9070-6907E5B9E066}" destId="{88645A22-29A2-4787-9891-BF2978B25A7A}" srcOrd="0" destOrd="0" presId="urn:microsoft.com/office/officeart/2005/8/layout/hList9"/>
    <dgm:cxn modelId="{429C4D45-8EA0-4EC2-A350-768A6D5DAF9E}" srcId="{543DFF54-D6F1-4814-9070-6907E5B9E066}" destId="{4356E6E4-BB65-421D-91EA-C98418C77C89}" srcOrd="2" destOrd="0" parTransId="{9836916A-B38B-4424-A98C-5C7597DFF65A}" sibTransId="{0CA4BC7A-0B24-4CE2-88C4-2728B6BA1833}"/>
    <dgm:cxn modelId="{29EC7114-6015-4C87-92A0-93F4C5BA2744}" type="presOf" srcId="{87973D2A-E779-4812-B257-140AB157FE2C}" destId="{0F143962-02E4-4BA8-B940-E472C82AD687}" srcOrd="0" destOrd="0" presId="urn:microsoft.com/office/officeart/2005/8/layout/hList9"/>
    <dgm:cxn modelId="{F4AEB4FA-D12C-4C79-8774-5E72A27C004A}" type="presOf" srcId="{90FA4503-BA0F-4DFC-B25F-D196989BB620}" destId="{307A518C-6E3A-4CAB-8896-BB5A321AC091}" srcOrd="0" destOrd="0" presId="urn:microsoft.com/office/officeart/2005/8/layout/hList9"/>
    <dgm:cxn modelId="{3CCD8507-48BB-463B-A25A-1824F314885F}" srcId="{4346A559-1B32-4058-BD1A-B0FD60547436}" destId="{87973D2A-E779-4812-B257-140AB157FE2C}" srcOrd="0" destOrd="0" parTransId="{0277E89B-B067-4D0F-86F4-4AB7FAA20637}" sibTransId="{8A1FACDE-EA74-4828-A65B-7B4695D0B4A0}"/>
    <dgm:cxn modelId="{EEA9796A-07AE-468A-BAED-9078F24A39DA}" srcId="{7944827F-DA4B-49F1-BBEB-B5CF068E3BDB}" destId="{543DFF54-D6F1-4814-9070-6907E5B9E066}" srcOrd="1" destOrd="0" parTransId="{14B30131-DD52-4499-BFE2-C79C5A17CE86}" sibTransId="{436E257D-F730-4918-87B4-94D2D9C09693}"/>
    <dgm:cxn modelId="{1A063E18-83D9-48A1-9759-8F9F79F4C09F}" type="presOf" srcId="{030A99E1-6AC4-4F84-9A80-2DDA02CB0F19}" destId="{F5D3B6AB-4571-411B-8771-BE31648F327F}" srcOrd="1" destOrd="0" presId="urn:microsoft.com/office/officeart/2005/8/layout/hList9"/>
    <dgm:cxn modelId="{B89F8086-049A-4A4C-BF97-0C7DF0AE7AF7}" type="presOf" srcId="{FDC30627-27DB-48BA-ADD1-7B1798988EF3}" destId="{C35554D8-367E-4F56-A260-504BD0C4D59A}" srcOrd="0" destOrd="0" presId="urn:microsoft.com/office/officeart/2005/8/layout/hList9"/>
    <dgm:cxn modelId="{9F24A6F8-47B6-4591-8DC0-38C21A1BC206}" type="presOf" srcId="{FC547192-51FA-472A-B4B9-D28233A71B86}" destId="{C916EEDB-9A46-493C-B42A-31C74E6BE1C1}" srcOrd="1" destOrd="0" presId="urn:microsoft.com/office/officeart/2005/8/layout/hList9"/>
    <dgm:cxn modelId="{A7E26329-05DF-4541-BF5A-2DB142D2F28C}" srcId="{4346A559-1B32-4058-BD1A-B0FD60547436}" destId="{90FA4503-BA0F-4DFC-B25F-D196989BB620}" srcOrd="2" destOrd="0" parTransId="{FF079E93-0E88-4564-959D-EFAD867B3DE2}" sibTransId="{BD633015-50A1-4F33-AC9A-3CF57679B0E0}"/>
    <dgm:cxn modelId="{CDBF9C2A-C772-4603-8BD3-2C713CA33211}" type="presOf" srcId="{4346A559-1B32-4058-BD1A-B0FD60547436}" destId="{324FDD68-8D78-4E22-A702-B43C561CDDB4}" srcOrd="0" destOrd="0" presId="urn:microsoft.com/office/officeart/2005/8/layout/hList9"/>
    <dgm:cxn modelId="{34DAFB40-89F7-4E65-9256-EF4E71A6554B}" type="presOf" srcId="{4356E6E4-BB65-421D-91EA-C98418C77C89}" destId="{405168E4-9958-4F29-B0F9-F7A66FD5A3AB}" srcOrd="0" destOrd="0" presId="urn:microsoft.com/office/officeart/2005/8/layout/hList9"/>
    <dgm:cxn modelId="{66D99B13-A454-4548-9BD6-780C0B2DFB2F}" type="presOf" srcId="{87973D2A-E779-4812-B257-140AB157FE2C}" destId="{6E1509C6-05E2-4071-A22F-9C106ADD9386}" srcOrd="1" destOrd="0" presId="urn:microsoft.com/office/officeart/2005/8/layout/hList9"/>
    <dgm:cxn modelId="{A4003DC2-DF79-4E76-8B04-AA4D57757618}" srcId="{543DFF54-D6F1-4814-9070-6907E5B9E066}" destId="{FC547192-51FA-472A-B4B9-D28233A71B86}" srcOrd="0" destOrd="0" parTransId="{AE22CE5D-C133-405F-99B6-884CDB2ECE97}" sibTransId="{01CED957-2150-4C2E-8528-46EB93C3A954}"/>
    <dgm:cxn modelId="{8C626D54-9D25-46D0-B030-C140BC693382}" type="presOf" srcId="{7944827F-DA4B-49F1-BBEB-B5CF068E3BDB}" destId="{508FBD7E-C9F3-4E93-834D-C949CE0C5B4C}" srcOrd="0" destOrd="0" presId="urn:microsoft.com/office/officeart/2005/8/layout/hList9"/>
    <dgm:cxn modelId="{C451EE92-0CA9-4FB6-B4AF-BCCA382ABEF0}" type="presOf" srcId="{4356E6E4-BB65-421D-91EA-C98418C77C89}" destId="{8BE293D8-9BD9-419D-B5E1-A317732C210B}" srcOrd="1" destOrd="0" presId="urn:microsoft.com/office/officeart/2005/8/layout/hList9"/>
    <dgm:cxn modelId="{CE89AD47-A2A3-4E84-AAB3-C4E216010E10}" srcId="{4346A559-1B32-4058-BD1A-B0FD60547436}" destId="{030A99E1-6AC4-4F84-9A80-2DDA02CB0F19}" srcOrd="1" destOrd="0" parTransId="{6207B9F7-5B06-4A1A-8896-296B1D67BDFC}" sibTransId="{B7B0BDA0-033F-4F2D-889D-A16ECEC72BD7}"/>
    <dgm:cxn modelId="{61DA4CAC-97A2-4DF6-8914-512CD4069BB6}" type="presOf" srcId="{030A99E1-6AC4-4F84-9A80-2DDA02CB0F19}" destId="{972136A6-22F2-4E3D-9E9B-E2BE4C64B22D}" srcOrd="0" destOrd="0" presId="urn:microsoft.com/office/officeart/2005/8/layout/hList9"/>
    <dgm:cxn modelId="{D96B313C-526D-459F-B54B-5D5A8622D331}" type="presParOf" srcId="{508FBD7E-C9F3-4E93-834D-C949CE0C5B4C}" destId="{055EDB0D-B41C-411B-B7E8-01E834088BA3}" srcOrd="0" destOrd="0" presId="urn:microsoft.com/office/officeart/2005/8/layout/hList9"/>
    <dgm:cxn modelId="{F94F0133-CD8D-4DB3-ACAA-0D2FB794FD1A}" type="presParOf" srcId="{508FBD7E-C9F3-4E93-834D-C949CE0C5B4C}" destId="{BA83D99A-ACE9-4501-98FC-658157E7E2E0}" srcOrd="1" destOrd="0" presId="urn:microsoft.com/office/officeart/2005/8/layout/hList9"/>
    <dgm:cxn modelId="{559A02D7-509A-4182-B965-8AE4E064D911}" type="presParOf" srcId="{BA83D99A-ACE9-4501-98FC-658157E7E2E0}" destId="{17609EB9-DBB9-48D9-AB69-C99A0F66CD57}" srcOrd="0" destOrd="0" presId="urn:microsoft.com/office/officeart/2005/8/layout/hList9"/>
    <dgm:cxn modelId="{8B77FFCD-8C94-40FA-A428-8CFCB13C6823}" type="presParOf" srcId="{BA83D99A-ACE9-4501-98FC-658157E7E2E0}" destId="{4931BAD5-2CAE-49A6-BC89-84259A20DC82}" srcOrd="1" destOrd="0" presId="urn:microsoft.com/office/officeart/2005/8/layout/hList9"/>
    <dgm:cxn modelId="{D9718ECE-7164-4D1B-822D-B8A73A3D8791}" type="presParOf" srcId="{4931BAD5-2CAE-49A6-BC89-84259A20DC82}" destId="{0F143962-02E4-4BA8-B940-E472C82AD687}" srcOrd="0" destOrd="0" presId="urn:microsoft.com/office/officeart/2005/8/layout/hList9"/>
    <dgm:cxn modelId="{62730BD9-DF55-4F69-8356-89908F91076F}" type="presParOf" srcId="{4931BAD5-2CAE-49A6-BC89-84259A20DC82}" destId="{6E1509C6-05E2-4071-A22F-9C106ADD9386}" srcOrd="1" destOrd="0" presId="urn:microsoft.com/office/officeart/2005/8/layout/hList9"/>
    <dgm:cxn modelId="{1198BDE0-33BA-49A9-8CC4-0E75A0F7038B}" type="presParOf" srcId="{BA83D99A-ACE9-4501-98FC-658157E7E2E0}" destId="{5FFC90CF-C569-48E7-BC6F-61F7D95DFC9B}" srcOrd="2" destOrd="0" presId="urn:microsoft.com/office/officeart/2005/8/layout/hList9"/>
    <dgm:cxn modelId="{4C66BC8D-DE22-4EFD-BE9E-D002D8A80B50}" type="presParOf" srcId="{5FFC90CF-C569-48E7-BC6F-61F7D95DFC9B}" destId="{972136A6-22F2-4E3D-9E9B-E2BE4C64B22D}" srcOrd="0" destOrd="0" presId="urn:microsoft.com/office/officeart/2005/8/layout/hList9"/>
    <dgm:cxn modelId="{FF4A9A9F-470E-48BC-844E-65101EFF00C7}" type="presParOf" srcId="{5FFC90CF-C569-48E7-BC6F-61F7D95DFC9B}" destId="{F5D3B6AB-4571-411B-8771-BE31648F327F}" srcOrd="1" destOrd="0" presId="urn:microsoft.com/office/officeart/2005/8/layout/hList9"/>
    <dgm:cxn modelId="{27C5E94D-C426-4F1C-BB82-E1A2A5AE2963}" type="presParOf" srcId="{BA83D99A-ACE9-4501-98FC-658157E7E2E0}" destId="{38082FF5-0A1B-4CAE-9D68-904109FCEEAA}" srcOrd="3" destOrd="0" presId="urn:microsoft.com/office/officeart/2005/8/layout/hList9"/>
    <dgm:cxn modelId="{F3603532-7B56-48DB-9A7F-19656030433D}" type="presParOf" srcId="{38082FF5-0A1B-4CAE-9D68-904109FCEEAA}" destId="{307A518C-6E3A-4CAB-8896-BB5A321AC091}" srcOrd="0" destOrd="0" presId="urn:microsoft.com/office/officeart/2005/8/layout/hList9"/>
    <dgm:cxn modelId="{AEE00D3C-FF35-44B7-AB89-44B95B81AADD}" type="presParOf" srcId="{38082FF5-0A1B-4CAE-9D68-904109FCEEAA}" destId="{39F35025-2BA9-4988-9A95-8854F985F063}" srcOrd="1" destOrd="0" presId="urn:microsoft.com/office/officeart/2005/8/layout/hList9"/>
    <dgm:cxn modelId="{CD97ED1C-C180-4737-90B0-8FF2A3E01FC2}" type="presParOf" srcId="{508FBD7E-C9F3-4E93-834D-C949CE0C5B4C}" destId="{FDEAB1E6-3F00-4DBC-929D-A9F9992E7EE2}" srcOrd="2" destOrd="0" presId="urn:microsoft.com/office/officeart/2005/8/layout/hList9"/>
    <dgm:cxn modelId="{246DC218-4C95-43CC-BB69-4A7DB0067635}" type="presParOf" srcId="{508FBD7E-C9F3-4E93-834D-C949CE0C5B4C}" destId="{324FDD68-8D78-4E22-A702-B43C561CDDB4}" srcOrd="3" destOrd="0" presId="urn:microsoft.com/office/officeart/2005/8/layout/hList9"/>
    <dgm:cxn modelId="{83C46D4B-546F-44A7-AE1D-0FECA42DB683}" type="presParOf" srcId="{508FBD7E-C9F3-4E93-834D-C949CE0C5B4C}" destId="{A72E53E2-66F5-4970-9520-827F129AABA8}" srcOrd="4" destOrd="0" presId="urn:microsoft.com/office/officeart/2005/8/layout/hList9"/>
    <dgm:cxn modelId="{B418B616-F5CA-44F6-A62C-83C44928C997}" type="presParOf" srcId="{508FBD7E-C9F3-4E93-834D-C949CE0C5B4C}" destId="{1D9B5249-A80D-4386-A707-3028D131A587}" srcOrd="5" destOrd="0" presId="urn:microsoft.com/office/officeart/2005/8/layout/hList9"/>
    <dgm:cxn modelId="{21576E96-E879-4938-9B7F-0AC176272DD7}" type="presParOf" srcId="{508FBD7E-C9F3-4E93-834D-C949CE0C5B4C}" destId="{8EE3E04A-571C-4099-B9C8-06868CD5CEA1}" srcOrd="6" destOrd="0" presId="urn:microsoft.com/office/officeart/2005/8/layout/hList9"/>
    <dgm:cxn modelId="{B960FC50-FE95-4AFA-8E89-BE22B33ADBC3}" type="presParOf" srcId="{8EE3E04A-571C-4099-B9C8-06868CD5CEA1}" destId="{A2282E19-CAF0-4CAC-B169-79DA26272864}" srcOrd="0" destOrd="0" presId="urn:microsoft.com/office/officeart/2005/8/layout/hList9"/>
    <dgm:cxn modelId="{52EFFD6C-2205-4426-97C1-E18715C905F3}" type="presParOf" srcId="{8EE3E04A-571C-4099-B9C8-06868CD5CEA1}" destId="{03FCD75F-1A24-4BFD-8251-1D0A6850085B}" srcOrd="1" destOrd="0" presId="urn:microsoft.com/office/officeart/2005/8/layout/hList9"/>
    <dgm:cxn modelId="{7F777442-B28B-4948-A10D-5992AEF537C9}" type="presParOf" srcId="{03FCD75F-1A24-4BFD-8251-1D0A6850085B}" destId="{7A6A25C6-3086-4A19-BEBD-76D0B8D92907}" srcOrd="0" destOrd="0" presId="urn:microsoft.com/office/officeart/2005/8/layout/hList9"/>
    <dgm:cxn modelId="{0BAFFCC4-6CFD-4C86-B270-358F23774789}" type="presParOf" srcId="{03FCD75F-1A24-4BFD-8251-1D0A6850085B}" destId="{C916EEDB-9A46-493C-B42A-31C74E6BE1C1}" srcOrd="1" destOrd="0" presId="urn:microsoft.com/office/officeart/2005/8/layout/hList9"/>
    <dgm:cxn modelId="{EDAE3502-E68A-4D6D-A568-89D52278A105}" type="presParOf" srcId="{8EE3E04A-571C-4099-B9C8-06868CD5CEA1}" destId="{A6B79792-82FE-49DF-96D6-B5F8134C3222}" srcOrd="2" destOrd="0" presId="urn:microsoft.com/office/officeart/2005/8/layout/hList9"/>
    <dgm:cxn modelId="{9457067E-B18A-41BC-B422-381B78F5C19C}" type="presParOf" srcId="{A6B79792-82FE-49DF-96D6-B5F8134C3222}" destId="{C35554D8-367E-4F56-A260-504BD0C4D59A}" srcOrd="0" destOrd="0" presId="urn:microsoft.com/office/officeart/2005/8/layout/hList9"/>
    <dgm:cxn modelId="{6B72748D-3EAB-44F9-9278-EF25CDBC61FC}" type="presParOf" srcId="{A6B79792-82FE-49DF-96D6-B5F8134C3222}" destId="{8C544195-CE39-4E19-9A68-56A8B73DC59B}" srcOrd="1" destOrd="0" presId="urn:microsoft.com/office/officeart/2005/8/layout/hList9"/>
    <dgm:cxn modelId="{71789EF5-B0D1-4F54-83A8-369729C09BB0}" type="presParOf" srcId="{8EE3E04A-571C-4099-B9C8-06868CD5CEA1}" destId="{A36206C5-9E78-4BAA-922C-81C8066862C7}" srcOrd="3" destOrd="0" presId="urn:microsoft.com/office/officeart/2005/8/layout/hList9"/>
    <dgm:cxn modelId="{5370BC98-049C-49D4-A355-62A0DEA6AE9D}" type="presParOf" srcId="{A36206C5-9E78-4BAA-922C-81C8066862C7}" destId="{405168E4-9958-4F29-B0F9-F7A66FD5A3AB}" srcOrd="0" destOrd="0" presId="urn:microsoft.com/office/officeart/2005/8/layout/hList9"/>
    <dgm:cxn modelId="{276BAA08-46C2-49FB-80F5-6AB61E18A3B1}" type="presParOf" srcId="{A36206C5-9E78-4BAA-922C-81C8066862C7}" destId="{8BE293D8-9BD9-419D-B5E1-A317732C210B}" srcOrd="1" destOrd="0" presId="urn:microsoft.com/office/officeart/2005/8/layout/hList9"/>
    <dgm:cxn modelId="{DC2CA8E9-520E-43A3-A03D-1FDA5BA72D8E}" type="presParOf" srcId="{508FBD7E-C9F3-4E93-834D-C949CE0C5B4C}" destId="{7D36378C-3702-43FC-BCC6-856CE9070775}" srcOrd="7" destOrd="0" presId="urn:microsoft.com/office/officeart/2005/8/layout/hList9"/>
    <dgm:cxn modelId="{D1F487E5-D7F1-4C5E-A75C-7DEA70597D00}" type="presParOf" srcId="{508FBD7E-C9F3-4E93-834D-C949CE0C5B4C}" destId="{88645A22-29A2-4787-9891-BF2978B25A7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CF41A-C19C-4215-8CC2-96322D27CD80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DBA20B51-9662-40C8-9EEE-89E9037818CB}">
      <dgm:prSet phldrT="[Metin]" custT="1"/>
      <dgm:spPr>
        <a:ln>
          <a:solidFill>
            <a:srgbClr val="684A8D"/>
          </a:solidFill>
        </a:ln>
      </dgm:spPr>
      <dgm:t>
        <a:bodyPr/>
        <a:lstStyle/>
        <a:p>
          <a:r>
            <a:rPr lang="tr-TR" sz="2000" dirty="0" smtClean="0"/>
            <a:t>Gelişme raporu veya en geç sonuç raporu ile birlikte</a:t>
          </a:r>
          <a:endParaRPr lang="tr-TR" sz="2000" dirty="0"/>
        </a:p>
      </dgm:t>
    </dgm:pt>
    <dgm:pt modelId="{E5463652-37DF-45AA-9343-0ACA166AF047}" type="parTrans" cxnId="{F6370286-B499-4100-99F9-58EAE3858A6A}">
      <dgm:prSet/>
      <dgm:spPr/>
      <dgm:t>
        <a:bodyPr/>
        <a:lstStyle/>
        <a:p>
          <a:endParaRPr lang="tr-TR" sz="1600"/>
        </a:p>
      </dgm:t>
    </dgm:pt>
    <dgm:pt modelId="{070266C6-4180-48CF-BE0F-5A4AF079AA60}" type="sibTrans" cxnId="{F6370286-B499-4100-99F9-58EAE3858A6A}">
      <dgm:prSet/>
      <dgm:spPr/>
      <dgm:t>
        <a:bodyPr/>
        <a:lstStyle/>
        <a:p>
          <a:endParaRPr lang="tr-TR" sz="1600"/>
        </a:p>
      </dgm:t>
    </dgm:pt>
    <dgm:pt modelId="{1FF459FD-FFBA-4B96-BC7E-DD7F8DC3507A}">
      <dgm:prSet custT="1"/>
      <dgm:spPr/>
      <dgm:t>
        <a:bodyPr/>
        <a:lstStyle/>
        <a:p>
          <a:r>
            <a:rPr lang="tr-TR" sz="2000" smtClean="0"/>
            <a:t>Fikri ürünün niteliği, hak sahipliği durumu ve oranları</a:t>
          </a:r>
          <a:endParaRPr lang="tr-TR" sz="2000" dirty="0" smtClean="0"/>
        </a:p>
      </dgm:t>
    </dgm:pt>
    <dgm:pt modelId="{72DA77AD-1F02-4487-92F5-006528EBFACE}" type="parTrans" cxnId="{EEDBD1EE-90C9-436F-8E59-C58AA0818785}">
      <dgm:prSet/>
      <dgm:spPr/>
      <dgm:t>
        <a:bodyPr/>
        <a:lstStyle/>
        <a:p>
          <a:endParaRPr lang="tr-TR" sz="1600"/>
        </a:p>
      </dgm:t>
    </dgm:pt>
    <dgm:pt modelId="{37B2D579-78D6-4929-B43E-FBD163ACC0C5}" type="sibTrans" cxnId="{EEDBD1EE-90C9-436F-8E59-C58AA0818785}">
      <dgm:prSet/>
      <dgm:spPr/>
      <dgm:t>
        <a:bodyPr/>
        <a:lstStyle/>
        <a:p>
          <a:endParaRPr lang="tr-TR" sz="1600"/>
        </a:p>
      </dgm:t>
    </dgm:pt>
    <dgm:pt modelId="{3B289853-A1BD-407C-8E9E-3FDBC0FCC6E4}">
      <dgm:prSet custT="1"/>
      <dgm:spPr>
        <a:ln>
          <a:solidFill>
            <a:srgbClr val="35B2D4"/>
          </a:solidFill>
        </a:ln>
      </dgm:spPr>
      <dgm:t>
        <a:bodyPr/>
        <a:lstStyle/>
        <a:p>
          <a:r>
            <a:rPr lang="tr-TR" sz="2000" dirty="0" smtClean="0"/>
            <a:t>Tescil veya koruma başvurusu için 3 ay (GYK kararıyla en fazla 1 yıl) süre</a:t>
          </a:r>
        </a:p>
      </dgm:t>
    </dgm:pt>
    <dgm:pt modelId="{43204C86-4514-4AF7-88F1-D23606E85F35}" type="parTrans" cxnId="{13041D09-0663-4CD6-9BBF-F46CA23D1D92}">
      <dgm:prSet/>
      <dgm:spPr/>
      <dgm:t>
        <a:bodyPr/>
        <a:lstStyle/>
        <a:p>
          <a:endParaRPr lang="tr-TR" sz="1600"/>
        </a:p>
      </dgm:t>
    </dgm:pt>
    <dgm:pt modelId="{FFD4A270-6FF8-4B1D-A172-C32D9A48D2DD}" type="sibTrans" cxnId="{13041D09-0663-4CD6-9BBF-F46CA23D1D92}">
      <dgm:prSet/>
      <dgm:spPr/>
      <dgm:t>
        <a:bodyPr/>
        <a:lstStyle/>
        <a:p>
          <a:endParaRPr lang="tr-TR" sz="1600"/>
        </a:p>
      </dgm:t>
    </dgm:pt>
    <dgm:pt modelId="{FE62DA07-88AB-478E-9313-F47EC10CAF0C}" type="pres">
      <dgm:prSet presAssocID="{27BCF41A-C19C-4215-8CC2-96322D27CD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181386-F40A-4EF5-89C4-B403762F52BC}" type="pres">
      <dgm:prSet presAssocID="{DBA20B51-9662-40C8-9EEE-89E9037818C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FAB00B-4F98-4662-B820-7A99623C743C}" type="pres">
      <dgm:prSet presAssocID="{070266C6-4180-48CF-BE0F-5A4AF079AA60}" presName="sibTrans" presStyleCnt="0"/>
      <dgm:spPr/>
      <dgm:t>
        <a:bodyPr/>
        <a:lstStyle/>
        <a:p>
          <a:endParaRPr lang="tr-TR"/>
        </a:p>
      </dgm:t>
    </dgm:pt>
    <dgm:pt modelId="{3A0B111D-8E6E-4219-BABB-14BB15B7A9D3}" type="pres">
      <dgm:prSet presAssocID="{1FF459FD-FFBA-4B96-BC7E-DD7F8DC350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7A76BA-54A9-42D8-899E-CFCE9695739A}" type="pres">
      <dgm:prSet presAssocID="{37B2D579-78D6-4929-B43E-FBD163ACC0C5}" presName="sibTrans" presStyleCnt="0"/>
      <dgm:spPr/>
      <dgm:t>
        <a:bodyPr/>
        <a:lstStyle/>
        <a:p>
          <a:endParaRPr lang="tr-TR"/>
        </a:p>
      </dgm:t>
    </dgm:pt>
    <dgm:pt modelId="{B494B48E-FA15-481F-A469-2C6D2E603EBE}" type="pres">
      <dgm:prSet presAssocID="{3B289853-A1BD-407C-8E9E-3FDBC0FCC6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999446-C443-4753-8E25-DDCF5C43803E}" type="presOf" srcId="{DBA20B51-9662-40C8-9EEE-89E9037818CB}" destId="{5E181386-F40A-4EF5-89C4-B403762F52BC}" srcOrd="0" destOrd="0" presId="urn:microsoft.com/office/officeart/2005/8/layout/default"/>
    <dgm:cxn modelId="{EEDBD1EE-90C9-436F-8E59-C58AA0818785}" srcId="{27BCF41A-C19C-4215-8CC2-96322D27CD80}" destId="{1FF459FD-FFBA-4B96-BC7E-DD7F8DC3507A}" srcOrd="1" destOrd="0" parTransId="{72DA77AD-1F02-4487-92F5-006528EBFACE}" sibTransId="{37B2D579-78D6-4929-B43E-FBD163ACC0C5}"/>
    <dgm:cxn modelId="{51AC4451-494E-40C7-BB3C-D77E20ACDAB8}" type="presOf" srcId="{1FF459FD-FFBA-4B96-BC7E-DD7F8DC3507A}" destId="{3A0B111D-8E6E-4219-BABB-14BB15B7A9D3}" srcOrd="0" destOrd="0" presId="urn:microsoft.com/office/officeart/2005/8/layout/default"/>
    <dgm:cxn modelId="{F6370286-B499-4100-99F9-58EAE3858A6A}" srcId="{27BCF41A-C19C-4215-8CC2-96322D27CD80}" destId="{DBA20B51-9662-40C8-9EEE-89E9037818CB}" srcOrd="0" destOrd="0" parTransId="{E5463652-37DF-45AA-9343-0ACA166AF047}" sibTransId="{070266C6-4180-48CF-BE0F-5A4AF079AA60}"/>
    <dgm:cxn modelId="{0A33F0AC-6C3F-4DD4-8820-ACAC63B59787}" type="presOf" srcId="{27BCF41A-C19C-4215-8CC2-96322D27CD80}" destId="{FE62DA07-88AB-478E-9313-F47EC10CAF0C}" srcOrd="0" destOrd="0" presId="urn:microsoft.com/office/officeart/2005/8/layout/default"/>
    <dgm:cxn modelId="{DFFF0BE2-0469-46F4-AFBB-032B332EDD1A}" type="presOf" srcId="{3B289853-A1BD-407C-8E9E-3FDBC0FCC6E4}" destId="{B494B48E-FA15-481F-A469-2C6D2E603EBE}" srcOrd="0" destOrd="0" presId="urn:microsoft.com/office/officeart/2005/8/layout/default"/>
    <dgm:cxn modelId="{13041D09-0663-4CD6-9BBF-F46CA23D1D92}" srcId="{27BCF41A-C19C-4215-8CC2-96322D27CD80}" destId="{3B289853-A1BD-407C-8E9E-3FDBC0FCC6E4}" srcOrd="2" destOrd="0" parTransId="{43204C86-4514-4AF7-88F1-D23606E85F35}" sibTransId="{FFD4A270-6FF8-4B1D-A172-C32D9A48D2DD}"/>
    <dgm:cxn modelId="{5DB0F6AF-8D3F-4386-A64A-2CA3C851BED8}" type="presParOf" srcId="{FE62DA07-88AB-478E-9313-F47EC10CAF0C}" destId="{5E181386-F40A-4EF5-89C4-B403762F52BC}" srcOrd="0" destOrd="0" presId="urn:microsoft.com/office/officeart/2005/8/layout/default"/>
    <dgm:cxn modelId="{59F98E76-072D-4A75-9679-934A58DC046D}" type="presParOf" srcId="{FE62DA07-88AB-478E-9313-F47EC10CAF0C}" destId="{2DFAB00B-4F98-4662-B820-7A99623C743C}" srcOrd="1" destOrd="0" presId="urn:microsoft.com/office/officeart/2005/8/layout/default"/>
    <dgm:cxn modelId="{2576CA45-FDBF-4CBE-A994-FBAFB90DDC3A}" type="presParOf" srcId="{FE62DA07-88AB-478E-9313-F47EC10CAF0C}" destId="{3A0B111D-8E6E-4219-BABB-14BB15B7A9D3}" srcOrd="2" destOrd="0" presId="urn:microsoft.com/office/officeart/2005/8/layout/default"/>
    <dgm:cxn modelId="{87F351C7-4BC9-4A76-87B7-BEFD7F6ADD5C}" type="presParOf" srcId="{FE62DA07-88AB-478E-9313-F47EC10CAF0C}" destId="{DE7A76BA-54A9-42D8-899E-CFCE9695739A}" srcOrd="3" destOrd="0" presId="urn:microsoft.com/office/officeart/2005/8/layout/default"/>
    <dgm:cxn modelId="{2D4780F7-B261-43A1-8D17-5DFEC9F1E609}" type="presParOf" srcId="{FE62DA07-88AB-478E-9313-F47EC10CAF0C}" destId="{B494B48E-FA15-481F-A469-2C6D2E603EB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B92D7B-00D1-499A-BA2E-3FC7B7176C33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043CA6CE-3836-465A-A631-7BB6C9863F44}">
      <dgm:prSet phldrT="[Metin]"/>
      <dgm:spPr/>
      <dgm:t>
        <a:bodyPr/>
        <a:lstStyle/>
        <a:p>
          <a:r>
            <a:rPr lang="tr-TR" dirty="0" smtClean="0"/>
            <a:t>Yürütücüden yazılı teyit alınır</a:t>
          </a:r>
          <a:endParaRPr lang="tr-TR" dirty="0"/>
        </a:p>
      </dgm:t>
    </dgm:pt>
    <dgm:pt modelId="{9D2CCB0A-9EEA-478A-A3A8-9C605C953BD3}" type="parTrans" cxnId="{D8BAB269-31B3-4622-8F43-EC5CC40D216D}">
      <dgm:prSet/>
      <dgm:spPr/>
      <dgm:t>
        <a:bodyPr/>
        <a:lstStyle/>
        <a:p>
          <a:endParaRPr lang="tr-TR"/>
        </a:p>
      </dgm:t>
    </dgm:pt>
    <dgm:pt modelId="{3613790E-B30B-4EB8-A4D8-12D03B9922EB}" type="sibTrans" cxnId="{D8BAB269-31B3-4622-8F43-EC5CC40D216D}">
      <dgm:prSet/>
      <dgm:spPr/>
      <dgm:t>
        <a:bodyPr/>
        <a:lstStyle/>
        <a:p>
          <a:endParaRPr lang="tr-TR"/>
        </a:p>
      </dgm:t>
    </dgm:pt>
    <dgm:pt modelId="{6B653E7B-7F76-4AE9-A67D-AF802D4D8EAE}">
      <dgm:prSet/>
      <dgm:spPr/>
      <dgm:t>
        <a:bodyPr/>
        <a:lstStyle/>
        <a:p>
          <a:r>
            <a:rPr lang="tr-TR" smtClean="0"/>
            <a:t>GYK gündemine taşınır</a:t>
          </a:r>
          <a:endParaRPr lang="tr-TR" dirty="0" smtClean="0"/>
        </a:p>
      </dgm:t>
    </dgm:pt>
    <dgm:pt modelId="{CF7D1943-9061-4068-9D2C-DF86ED9AB1DB}" type="parTrans" cxnId="{C1CA4858-1B7C-46F7-AB70-77627CB443DC}">
      <dgm:prSet/>
      <dgm:spPr/>
      <dgm:t>
        <a:bodyPr/>
        <a:lstStyle/>
        <a:p>
          <a:endParaRPr lang="tr-TR"/>
        </a:p>
      </dgm:t>
    </dgm:pt>
    <dgm:pt modelId="{726D2919-1CDE-4915-956C-AFD4D2596C4D}" type="sibTrans" cxnId="{C1CA4858-1B7C-46F7-AB70-77627CB443DC}">
      <dgm:prSet/>
      <dgm:spPr/>
      <dgm:t>
        <a:bodyPr/>
        <a:lstStyle/>
        <a:p>
          <a:endParaRPr lang="tr-TR"/>
        </a:p>
      </dgm:t>
    </dgm:pt>
    <dgm:pt modelId="{CAD6C918-799C-4860-B0EE-86D0962340D0}">
      <dgm:prSet/>
      <dgm:spPr/>
      <dgm:t>
        <a:bodyPr/>
        <a:lstStyle/>
        <a:p>
          <a:r>
            <a:rPr lang="tr-TR" dirty="0" smtClean="0"/>
            <a:t>Yararlı olduğu kanısı oluşursa</a:t>
          </a:r>
        </a:p>
      </dgm:t>
    </dgm:pt>
    <dgm:pt modelId="{17C06362-B95E-4082-B750-69E3D1782F20}" type="parTrans" cxnId="{1807B764-7816-4D47-AD97-57A88276D2DD}">
      <dgm:prSet/>
      <dgm:spPr/>
      <dgm:t>
        <a:bodyPr/>
        <a:lstStyle/>
        <a:p>
          <a:endParaRPr lang="tr-TR"/>
        </a:p>
      </dgm:t>
    </dgm:pt>
    <dgm:pt modelId="{9AA23D14-1F00-45BA-B587-0FC1B06B3870}" type="sibTrans" cxnId="{1807B764-7816-4D47-AD97-57A88276D2DD}">
      <dgm:prSet/>
      <dgm:spPr/>
      <dgm:t>
        <a:bodyPr/>
        <a:lstStyle/>
        <a:p>
          <a:endParaRPr lang="tr-TR"/>
        </a:p>
      </dgm:t>
    </dgm:pt>
    <dgm:pt modelId="{DA10ACAA-665F-47B1-830E-D4BB51F434E6}">
      <dgm:prSet/>
      <dgm:spPr/>
      <dgm:t>
        <a:bodyPr/>
        <a:lstStyle/>
        <a:p>
          <a:r>
            <a:rPr lang="tr-TR" dirty="0" smtClean="0"/>
            <a:t>Başkanlık Oluru alınır</a:t>
          </a:r>
        </a:p>
      </dgm:t>
    </dgm:pt>
    <dgm:pt modelId="{73458F6D-5489-4EB7-AE27-4904922DB9D9}" type="parTrans" cxnId="{5A030189-976F-47B6-A26E-711743DE6B59}">
      <dgm:prSet/>
      <dgm:spPr/>
      <dgm:t>
        <a:bodyPr/>
        <a:lstStyle/>
        <a:p>
          <a:endParaRPr lang="tr-TR"/>
        </a:p>
      </dgm:t>
    </dgm:pt>
    <dgm:pt modelId="{FDC1990B-9811-4E0A-9C7D-F0E3175670E2}" type="sibTrans" cxnId="{5A030189-976F-47B6-A26E-711743DE6B59}">
      <dgm:prSet/>
      <dgm:spPr/>
      <dgm:t>
        <a:bodyPr/>
        <a:lstStyle/>
        <a:p>
          <a:endParaRPr lang="tr-TR"/>
        </a:p>
      </dgm:t>
    </dgm:pt>
    <dgm:pt modelId="{5882B1DB-CFBF-46EE-AEE9-9773F364D6C5}">
      <dgm:prSet/>
      <dgm:spPr/>
      <dgm:t>
        <a:bodyPr/>
        <a:lstStyle/>
        <a:p>
          <a:r>
            <a:rPr lang="tr-TR" dirty="0" smtClean="0"/>
            <a:t>Konu TTO Başkanlığına iletilir</a:t>
          </a:r>
          <a:endParaRPr lang="tr-TR" dirty="0"/>
        </a:p>
      </dgm:t>
    </dgm:pt>
    <dgm:pt modelId="{0748E062-A5EB-4E1C-A04D-6D4B551DC130}" type="parTrans" cxnId="{95907D5A-D0A2-4AD8-93F9-B75FA2DED909}">
      <dgm:prSet/>
      <dgm:spPr/>
      <dgm:t>
        <a:bodyPr/>
        <a:lstStyle/>
        <a:p>
          <a:endParaRPr lang="tr-TR"/>
        </a:p>
      </dgm:t>
    </dgm:pt>
    <dgm:pt modelId="{A5B9272D-4DCD-4096-A1D1-F1645E3E82BF}" type="sibTrans" cxnId="{95907D5A-D0A2-4AD8-93F9-B75FA2DED909}">
      <dgm:prSet/>
      <dgm:spPr/>
      <dgm:t>
        <a:bodyPr/>
        <a:lstStyle/>
        <a:p>
          <a:endParaRPr lang="tr-TR"/>
        </a:p>
      </dgm:t>
    </dgm:pt>
    <dgm:pt modelId="{AC5B7865-40EC-4A02-AC9F-F3382E994269}" type="pres">
      <dgm:prSet presAssocID="{7DB92D7B-00D1-499A-BA2E-3FC7B7176C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1EAD1B6-3674-44DA-ACC3-27B248519611}" type="pres">
      <dgm:prSet presAssocID="{043CA6CE-3836-465A-A631-7BB6C9863F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BEC6C4-89FC-4F9C-B16C-31717E1E6329}" type="pres">
      <dgm:prSet presAssocID="{3613790E-B30B-4EB8-A4D8-12D03B9922EB}" presName="sibTrans" presStyleLbl="sibTrans2D1" presStyleIdx="0" presStyleCnt="2"/>
      <dgm:spPr/>
      <dgm:t>
        <a:bodyPr/>
        <a:lstStyle/>
        <a:p>
          <a:endParaRPr lang="tr-TR"/>
        </a:p>
      </dgm:t>
    </dgm:pt>
    <dgm:pt modelId="{27519771-039A-4590-A51F-0A9167193984}" type="pres">
      <dgm:prSet presAssocID="{3613790E-B30B-4EB8-A4D8-12D03B9922EB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1F79EB19-A4A8-4495-8DA5-836993E92F2E}" type="pres">
      <dgm:prSet presAssocID="{6B653E7B-7F76-4AE9-A67D-AF802D4D8E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210739-E6DD-490F-A0EF-5225A349E743}" type="pres">
      <dgm:prSet presAssocID="{726D2919-1CDE-4915-956C-AFD4D2596C4D}" presName="sibTrans" presStyleLbl="sibTrans2D1" presStyleIdx="1" presStyleCnt="2"/>
      <dgm:spPr/>
      <dgm:t>
        <a:bodyPr/>
        <a:lstStyle/>
        <a:p>
          <a:endParaRPr lang="tr-TR"/>
        </a:p>
      </dgm:t>
    </dgm:pt>
    <dgm:pt modelId="{561B338B-C080-42A9-8A13-A09522B63DCF}" type="pres">
      <dgm:prSet presAssocID="{726D2919-1CDE-4915-956C-AFD4D2596C4D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8B0CD6D3-49F3-45DF-9991-13737F590B12}" type="pres">
      <dgm:prSet presAssocID="{CAD6C918-799C-4860-B0EE-86D0962340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07B764-7816-4D47-AD97-57A88276D2DD}" srcId="{7DB92D7B-00D1-499A-BA2E-3FC7B7176C33}" destId="{CAD6C918-799C-4860-B0EE-86D0962340D0}" srcOrd="2" destOrd="0" parTransId="{17C06362-B95E-4082-B750-69E3D1782F20}" sibTransId="{9AA23D14-1F00-45BA-B587-0FC1B06B3870}"/>
    <dgm:cxn modelId="{06A99136-643C-4DE4-8478-2B5FFA02F35C}" type="presOf" srcId="{CAD6C918-799C-4860-B0EE-86D0962340D0}" destId="{8B0CD6D3-49F3-45DF-9991-13737F590B12}" srcOrd="0" destOrd="0" presId="urn:microsoft.com/office/officeart/2005/8/layout/process5"/>
    <dgm:cxn modelId="{E1183F23-0459-456D-BCFE-CFDABB3102B1}" type="presOf" srcId="{726D2919-1CDE-4915-956C-AFD4D2596C4D}" destId="{561B338B-C080-42A9-8A13-A09522B63DCF}" srcOrd="1" destOrd="0" presId="urn:microsoft.com/office/officeart/2005/8/layout/process5"/>
    <dgm:cxn modelId="{D8BAB269-31B3-4622-8F43-EC5CC40D216D}" srcId="{7DB92D7B-00D1-499A-BA2E-3FC7B7176C33}" destId="{043CA6CE-3836-465A-A631-7BB6C9863F44}" srcOrd="0" destOrd="0" parTransId="{9D2CCB0A-9EEA-478A-A3A8-9C605C953BD3}" sibTransId="{3613790E-B30B-4EB8-A4D8-12D03B9922EB}"/>
    <dgm:cxn modelId="{039EB3ED-E68C-465E-8B94-3E0F7467F4DB}" type="presOf" srcId="{7DB92D7B-00D1-499A-BA2E-3FC7B7176C33}" destId="{AC5B7865-40EC-4A02-AC9F-F3382E994269}" srcOrd="0" destOrd="0" presId="urn:microsoft.com/office/officeart/2005/8/layout/process5"/>
    <dgm:cxn modelId="{CE7F6292-1A23-4D36-862D-A965F81D814E}" type="presOf" srcId="{DA10ACAA-665F-47B1-830E-D4BB51F434E6}" destId="{8B0CD6D3-49F3-45DF-9991-13737F590B12}" srcOrd="0" destOrd="1" presId="urn:microsoft.com/office/officeart/2005/8/layout/process5"/>
    <dgm:cxn modelId="{EA9E3BA9-D858-479A-86B5-E56B72BFB2D4}" type="presOf" srcId="{6B653E7B-7F76-4AE9-A67D-AF802D4D8EAE}" destId="{1F79EB19-A4A8-4495-8DA5-836993E92F2E}" srcOrd="0" destOrd="0" presId="urn:microsoft.com/office/officeart/2005/8/layout/process5"/>
    <dgm:cxn modelId="{140397D5-EA4E-4B7F-A1A4-84797CF1C60E}" type="presOf" srcId="{5882B1DB-CFBF-46EE-AEE9-9773F364D6C5}" destId="{8B0CD6D3-49F3-45DF-9991-13737F590B12}" srcOrd="0" destOrd="2" presId="urn:microsoft.com/office/officeart/2005/8/layout/process5"/>
    <dgm:cxn modelId="{CF9ADFDA-C999-4DA6-8419-D1F2DAEB69D5}" type="presOf" srcId="{726D2919-1CDE-4915-956C-AFD4D2596C4D}" destId="{27210739-E6DD-490F-A0EF-5225A349E743}" srcOrd="0" destOrd="0" presId="urn:microsoft.com/office/officeart/2005/8/layout/process5"/>
    <dgm:cxn modelId="{2CF06DC1-6F02-44B4-9878-5D50A382FE09}" type="presOf" srcId="{3613790E-B30B-4EB8-A4D8-12D03B9922EB}" destId="{27519771-039A-4590-A51F-0A9167193984}" srcOrd="1" destOrd="0" presId="urn:microsoft.com/office/officeart/2005/8/layout/process5"/>
    <dgm:cxn modelId="{C1CA4858-1B7C-46F7-AB70-77627CB443DC}" srcId="{7DB92D7B-00D1-499A-BA2E-3FC7B7176C33}" destId="{6B653E7B-7F76-4AE9-A67D-AF802D4D8EAE}" srcOrd="1" destOrd="0" parTransId="{CF7D1943-9061-4068-9D2C-DF86ED9AB1DB}" sibTransId="{726D2919-1CDE-4915-956C-AFD4D2596C4D}"/>
    <dgm:cxn modelId="{5A030189-976F-47B6-A26E-711743DE6B59}" srcId="{CAD6C918-799C-4860-B0EE-86D0962340D0}" destId="{DA10ACAA-665F-47B1-830E-D4BB51F434E6}" srcOrd="0" destOrd="0" parTransId="{73458F6D-5489-4EB7-AE27-4904922DB9D9}" sibTransId="{FDC1990B-9811-4E0A-9C7D-F0E3175670E2}"/>
    <dgm:cxn modelId="{8C7D8ED1-7141-4E8A-8C62-36AC84B4D6C4}" type="presOf" srcId="{043CA6CE-3836-465A-A631-7BB6C9863F44}" destId="{31EAD1B6-3674-44DA-ACC3-27B248519611}" srcOrd="0" destOrd="0" presId="urn:microsoft.com/office/officeart/2005/8/layout/process5"/>
    <dgm:cxn modelId="{AE1ABFF6-028F-47EE-85CB-82A4B22C4507}" type="presOf" srcId="{3613790E-B30B-4EB8-A4D8-12D03B9922EB}" destId="{47BEC6C4-89FC-4F9C-B16C-31717E1E6329}" srcOrd="0" destOrd="0" presId="urn:microsoft.com/office/officeart/2005/8/layout/process5"/>
    <dgm:cxn modelId="{95907D5A-D0A2-4AD8-93F9-B75FA2DED909}" srcId="{CAD6C918-799C-4860-B0EE-86D0962340D0}" destId="{5882B1DB-CFBF-46EE-AEE9-9773F364D6C5}" srcOrd="1" destOrd="0" parTransId="{0748E062-A5EB-4E1C-A04D-6D4B551DC130}" sibTransId="{A5B9272D-4DCD-4096-A1D1-F1645E3E82BF}"/>
    <dgm:cxn modelId="{8D718D1A-DD63-4D21-B48D-9D84E1AE56B1}" type="presParOf" srcId="{AC5B7865-40EC-4A02-AC9F-F3382E994269}" destId="{31EAD1B6-3674-44DA-ACC3-27B248519611}" srcOrd="0" destOrd="0" presId="urn:microsoft.com/office/officeart/2005/8/layout/process5"/>
    <dgm:cxn modelId="{32FA4692-7B62-4E54-B442-DFBEB9278400}" type="presParOf" srcId="{AC5B7865-40EC-4A02-AC9F-F3382E994269}" destId="{47BEC6C4-89FC-4F9C-B16C-31717E1E6329}" srcOrd="1" destOrd="0" presId="urn:microsoft.com/office/officeart/2005/8/layout/process5"/>
    <dgm:cxn modelId="{CCFCA5B5-78D3-4F02-9FDE-475C9C8F51A1}" type="presParOf" srcId="{47BEC6C4-89FC-4F9C-B16C-31717E1E6329}" destId="{27519771-039A-4590-A51F-0A9167193984}" srcOrd="0" destOrd="0" presId="urn:microsoft.com/office/officeart/2005/8/layout/process5"/>
    <dgm:cxn modelId="{627A2F75-E887-4FA2-A077-ECD8B06E51BA}" type="presParOf" srcId="{AC5B7865-40EC-4A02-AC9F-F3382E994269}" destId="{1F79EB19-A4A8-4495-8DA5-836993E92F2E}" srcOrd="2" destOrd="0" presId="urn:microsoft.com/office/officeart/2005/8/layout/process5"/>
    <dgm:cxn modelId="{A8E88CA7-D24D-48BF-AA28-B4D62D0113D3}" type="presParOf" srcId="{AC5B7865-40EC-4A02-AC9F-F3382E994269}" destId="{27210739-E6DD-490F-A0EF-5225A349E743}" srcOrd="3" destOrd="0" presId="urn:microsoft.com/office/officeart/2005/8/layout/process5"/>
    <dgm:cxn modelId="{EF6B262E-95B3-460A-B040-E99C05CAA8E3}" type="presParOf" srcId="{27210739-E6DD-490F-A0EF-5225A349E743}" destId="{561B338B-C080-42A9-8A13-A09522B63DCF}" srcOrd="0" destOrd="0" presId="urn:microsoft.com/office/officeart/2005/8/layout/process5"/>
    <dgm:cxn modelId="{F4772C05-C2E5-4AA2-9242-0C78E5079745}" type="presParOf" srcId="{AC5B7865-40EC-4A02-AC9F-F3382E994269}" destId="{8B0CD6D3-49F3-45DF-9991-13737F590B12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17AB45-D713-45F9-9824-9D7B35687DCC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D7E9180-C47A-484C-8429-8614983F616D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E-imza ile Başvuru</a:t>
          </a:r>
        </a:p>
      </dgm:t>
    </dgm:pt>
    <dgm:pt modelId="{C2A53478-D96F-4F3E-824C-E85B8BF0D82A}" type="parTrans" cxnId="{EBC22E13-BC6F-415D-A9F6-4AFCC340B1BA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E2C98E5-BB1E-4309-8BFE-611BAADB29AB}" type="sibTrans" cxnId="{EBC22E13-BC6F-415D-A9F6-4AFCC340B1BA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AFDFCEA-6F0F-4CA8-869F-CD04EEB93AEA}">
      <dgm:prSet phldrT="[Metin]" custT="1"/>
      <dgm:spPr>
        <a:solidFill>
          <a:srgbClr val="93CDDD"/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Değerlendirme Ölçütlerinde Değişiklik</a:t>
          </a:r>
          <a:endParaRPr lang="tr-TR" sz="24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D119167-A50F-413F-AD73-D5659911C557}" type="parTrans" cxnId="{09718F0C-C380-4B3C-924F-A14D870084E0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FE017C5-12B0-4719-8860-9907D69EBF63}" type="sibTrans" cxnId="{09718F0C-C380-4B3C-924F-A14D870084E0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89C549D-7AF1-4073-8EC8-036D5162805A}">
      <dgm:prSet phldrT="[Metin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Yeni Sorular</a:t>
          </a:r>
        </a:p>
      </dgm:t>
    </dgm:pt>
    <dgm:pt modelId="{1D1C9A2D-B9A6-4C87-9010-B6948382D9D5}" type="parTrans" cxnId="{0D7A5966-CEB3-464F-AB8A-76335E3EC585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A965C02-BEA7-4116-A950-3A64818933E8}" type="sibTrans" cxnId="{0D7A5966-CEB3-464F-AB8A-76335E3EC585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E360ED-8B1C-417A-99EC-962C7F65E4D5}">
      <dgm:prSet phldrT="[Metin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Başvuru Formlarında Revizyon</a:t>
          </a:r>
          <a:endParaRPr lang="tr-TR" sz="24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EC0BFFC-8CC3-411E-A3C5-3440DD066738}" type="parTrans" cxnId="{AB481DFE-C913-4056-AB30-27720353597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1C43C0E-9017-4C3D-9237-F351EDCD6059}" type="sibTrans" cxnId="{AB481DFE-C913-4056-AB30-27720353597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075642F-CD01-4D35-9A6F-5E83602C5A46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Proje disiplinler arası çalışma içeriyor mu?</a:t>
          </a:r>
        </a:p>
      </dgm:t>
    </dgm:pt>
    <dgm:pt modelId="{2502BC2F-47BF-4E7D-BF9F-1A85E12F4DB8}" type="parTrans" cxnId="{91714978-4DA1-486B-B4BE-849F903544A7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7778B8B-EC0B-45F8-B5CD-E1891AA2BF11}" type="sibTrans" cxnId="{91714978-4DA1-486B-B4BE-849F903544A7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89BB9BB-E236-42B3-AE9E-06DC84D3DC01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Araştırmanın çevreye doğrudan veya dolaylı olası zararlı etkisi söz konusu mu?</a:t>
          </a:r>
        </a:p>
      </dgm:t>
    </dgm:pt>
    <dgm:pt modelId="{93D3C4E3-B5E4-43EE-80F8-57935A7786D5}" type="parTrans" cxnId="{8C2546E7-AA5C-481C-9280-B0F29D6A7AF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E23ACB8-CC5C-447A-9D0F-81DD43264647}" type="sibTrans" cxnId="{8C2546E7-AA5C-481C-9280-B0F29D6A7AF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08E22D8-B54D-490A-B663-899BBBCF9243}" type="pres">
      <dgm:prSet presAssocID="{2717AB45-D713-45F9-9824-9D7B35687D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95E36CA-7863-4501-B23F-1AC9B53EA2DB}" type="pres">
      <dgm:prSet presAssocID="{7D7E9180-C47A-484C-8429-8614983F616D}" presName="parentLin" presStyleCnt="0"/>
      <dgm:spPr/>
    </dgm:pt>
    <dgm:pt modelId="{8453C08C-7AA8-4221-8946-9003A88B0535}" type="pres">
      <dgm:prSet presAssocID="{7D7E9180-C47A-484C-8429-8614983F616D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48B0DECD-DF1E-4024-BC17-E32A9262C9FE}" type="pres">
      <dgm:prSet presAssocID="{7D7E9180-C47A-484C-8429-8614983F616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929340-6A53-44C5-863A-FD21893A191B}" type="pres">
      <dgm:prSet presAssocID="{7D7E9180-C47A-484C-8429-8614983F616D}" presName="negativeSpace" presStyleCnt="0"/>
      <dgm:spPr/>
    </dgm:pt>
    <dgm:pt modelId="{9032B780-BE0F-4C72-B22C-96C0CB2F7E06}" type="pres">
      <dgm:prSet presAssocID="{7D7E9180-C47A-484C-8429-8614983F616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376024-8845-49E8-8278-C5862F97DF67}" type="pres">
      <dgm:prSet presAssocID="{AE2C98E5-BB1E-4309-8BFE-611BAADB29AB}" presName="spaceBetweenRectangles" presStyleCnt="0"/>
      <dgm:spPr/>
    </dgm:pt>
    <dgm:pt modelId="{BDE1E472-84A4-431A-BF25-D539046C0C68}" type="pres">
      <dgm:prSet presAssocID="{55E360ED-8B1C-417A-99EC-962C7F65E4D5}" presName="parentLin" presStyleCnt="0"/>
      <dgm:spPr/>
    </dgm:pt>
    <dgm:pt modelId="{1252767B-6AE3-4C75-85D9-3357C11902FB}" type="pres">
      <dgm:prSet presAssocID="{55E360ED-8B1C-417A-99EC-962C7F65E4D5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055E8902-246F-48E2-9ECC-FDAA12C4E766}" type="pres">
      <dgm:prSet presAssocID="{55E360ED-8B1C-417A-99EC-962C7F65E4D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088FC0-F5DB-4896-96A5-C2DBA7808FE2}" type="pres">
      <dgm:prSet presAssocID="{55E360ED-8B1C-417A-99EC-962C7F65E4D5}" presName="negativeSpace" presStyleCnt="0"/>
      <dgm:spPr/>
    </dgm:pt>
    <dgm:pt modelId="{A2A22616-6AAC-4396-8B93-A78FACF5CE32}" type="pres">
      <dgm:prSet presAssocID="{55E360ED-8B1C-417A-99EC-962C7F65E4D5}" presName="childText" presStyleLbl="conFgAcc1" presStyleIdx="1" presStyleCnt="4">
        <dgm:presLayoutVars>
          <dgm:bulletEnabled val="1"/>
        </dgm:presLayoutVars>
      </dgm:prSet>
      <dgm:spPr/>
    </dgm:pt>
    <dgm:pt modelId="{0F4A9B8F-9828-48FF-BF8A-728902113645}" type="pres">
      <dgm:prSet presAssocID="{81C43C0E-9017-4C3D-9237-F351EDCD6059}" presName="spaceBetweenRectangles" presStyleCnt="0"/>
      <dgm:spPr/>
    </dgm:pt>
    <dgm:pt modelId="{D27887E0-BD7D-4A5D-8326-FCD14654CA7E}" type="pres">
      <dgm:prSet presAssocID="{2AFDFCEA-6F0F-4CA8-869F-CD04EEB93AEA}" presName="parentLin" presStyleCnt="0"/>
      <dgm:spPr/>
    </dgm:pt>
    <dgm:pt modelId="{E747E90B-0594-4AF9-9C71-37CDEFAF6800}" type="pres">
      <dgm:prSet presAssocID="{2AFDFCEA-6F0F-4CA8-869F-CD04EEB93AEA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3D81532F-4449-4709-B997-919FF6784B2F}" type="pres">
      <dgm:prSet presAssocID="{2AFDFCEA-6F0F-4CA8-869F-CD04EEB93A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CB69C6-C968-4D3A-943B-C9C25002C2F8}" type="pres">
      <dgm:prSet presAssocID="{2AFDFCEA-6F0F-4CA8-869F-CD04EEB93AEA}" presName="negativeSpace" presStyleCnt="0"/>
      <dgm:spPr/>
    </dgm:pt>
    <dgm:pt modelId="{76953469-D5A1-4B13-B508-27BF1B1BBD75}" type="pres">
      <dgm:prSet presAssocID="{2AFDFCEA-6F0F-4CA8-869F-CD04EEB93AEA}" presName="childText" presStyleLbl="conFgAcc1" presStyleIdx="2" presStyleCnt="4">
        <dgm:presLayoutVars>
          <dgm:bulletEnabled val="1"/>
        </dgm:presLayoutVars>
      </dgm:prSet>
      <dgm:spPr/>
    </dgm:pt>
    <dgm:pt modelId="{CD638178-6570-487D-A1FE-859F69EF0EE8}" type="pres">
      <dgm:prSet presAssocID="{DFE017C5-12B0-4719-8860-9907D69EBF63}" presName="spaceBetweenRectangles" presStyleCnt="0"/>
      <dgm:spPr/>
    </dgm:pt>
    <dgm:pt modelId="{81FE62A4-8960-4DDC-BEF2-A3D0D011D061}" type="pres">
      <dgm:prSet presAssocID="{089C549D-7AF1-4073-8EC8-036D5162805A}" presName="parentLin" presStyleCnt="0"/>
      <dgm:spPr/>
    </dgm:pt>
    <dgm:pt modelId="{0100C71B-2764-4665-AE87-5A4CDDADC1CD}" type="pres">
      <dgm:prSet presAssocID="{089C549D-7AF1-4073-8EC8-036D5162805A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B27D423A-7812-4E24-B530-6A31E070F364}" type="pres">
      <dgm:prSet presAssocID="{089C549D-7AF1-4073-8EC8-036D516280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4B0456-D387-4CE6-AFFE-842F5F4A058C}" type="pres">
      <dgm:prSet presAssocID="{089C549D-7AF1-4073-8EC8-036D5162805A}" presName="negativeSpace" presStyleCnt="0"/>
      <dgm:spPr/>
    </dgm:pt>
    <dgm:pt modelId="{BEBD4C8E-4513-40EC-A576-6AB07C79857F}" type="pres">
      <dgm:prSet presAssocID="{089C549D-7AF1-4073-8EC8-036D5162805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9DAEA3-E036-46D8-B8BC-04D7BD62EAA7}" type="presOf" srcId="{55E360ED-8B1C-417A-99EC-962C7F65E4D5}" destId="{055E8902-246F-48E2-9ECC-FDAA12C4E766}" srcOrd="1" destOrd="0" presId="urn:microsoft.com/office/officeart/2005/8/layout/list1"/>
    <dgm:cxn modelId="{21582E5B-8391-4A74-86DA-5BE1ACCB3D2F}" type="presOf" srcId="{55E360ED-8B1C-417A-99EC-962C7F65E4D5}" destId="{1252767B-6AE3-4C75-85D9-3357C11902FB}" srcOrd="0" destOrd="0" presId="urn:microsoft.com/office/officeart/2005/8/layout/list1"/>
    <dgm:cxn modelId="{18924BC3-F0B6-48FE-B7F9-263EE2A451D0}" type="presOf" srcId="{7D7E9180-C47A-484C-8429-8614983F616D}" destId="{48B0DECD-DF1E-4024-BC17-E32A9262C9FE}" srcOrd="1" destOrd="0" presId="urn:microsoft.com/office/officeart/2005/8/layout/list1"/>
    <dgm:cxn modelId="{0D7A5966-CEB3-464F-AB8A-76335E3EC585}" srcId="{2717AB45-D713-45F9-9824-9D7B35687DCC}" destId="{089C549D-7AF1-4073-8EC8-036D5162805A}" srcOrd="3" destOrd="0" parTransId="{1D1C9A2D-B9A6-4C87-9010-B6948382D9D5}" sibTransId="{0A965C02-BEA7-4116-A950-3A64818933E8}"/>
    <dgm:cxn modelId="{C201CCCE-47B1-4BBA-9C84-7AB9B138E191}" type="presOf" srcId="{2AFDFCEA-6F0F-4CA8-869F-CD04EEB93AEA}" destId="{3D81532F-4449-4709-B997-919FF6784B2F}" srcOrd="1" destOrd="0" presId="urn:microsoft.com/office/officeart/2005/8/layout/list1"/>
    <dgm:cxn modelId="{8C133FF1-2E13-40E9-9A0B-17789D6A8B36}" type="presOf" srcId="{2AFDFCEA-6F0F-4CA8-869F-CD04EEB93AEA}" destId="{E747E90B-0594-4AF9-9C71-37CDEFAF6800}" srcOrd="0" destOrd="0" presId="urn:microsoft.com/office/officeart/2005/8/layout/list1"/>
    <dgm:cxn modelId="{AB481DFE-C913-4056-AB30-277203535979}" srcId="{2717AB45-D713-45F9-9824-9D7B35687DCC}" destId="{55E360ED-8B1C-417A-99EC-962C7F65E4D5}" srcOrd="1" destOrd="0" parTransId="{CEC0BFFC-8CC3-411E-A3C5-3440DD066738}" sibTransId="{81C43C0E-9017-4C3D-9237-F351EDCD6059}"/>
    <dgm:cxn modelId="{DA7AE3E1-455C-4F9B-BAC9-D4BABE930D5B}" type="presOf" srcId="{089C549D-7AF1-4073-8EC8-036D5162805A}" destId="{B27D423A-7812-4E24-B530-6A31E070F364}" srcOrd="1" destOrd="0" presId="urn:microsoft.com/office/officeart/2005/8/layout/list1"/>
    <dgm:cxn modelId="{09718F0C-C380-4B3C-924F-A14D870084E0}" srcId="{2717AB45-D713-45F9-9824-9D7B35687DCC}" destId="{2AFDFCEA-6F0F-4CA8-869F-CD04EEB93AEA}" srcOrd="2" destOrd="0" parTransId="{2D119167-A50F-413F-AD73-D5659911C557}" sibTransId="{DFE017C5-12B0-4719-8860-9907D69EBF63}"/>
    <dgm:cxn modelId="{BDBDBEFF-FE67-4A58-AF3C-ADA7315886AB}" type="presOf" srcId="{4075642F-CD01-4D35-9A6F-5E83602C5A46}" destId="{BEBD4C8E-4513-40EC-A576-6AB07C79857F}" srcOrd="0" destOrd="0" presId="urn:microsoft.com/office/officeart/2005/8/layout/list1"/>
    <dgm:cxn modelId="{8C2546E7-AA5C-481C-9280-B0F29D6A7AF2}" srcId="{089C549D-7AF1-4073-8EC8-036D5162805A}" destId="{089BB9BB-E236-42B3-AE9E-06DC84D3DC01}" srcOrd="1" destOrd="0" parTransId="{93D3C4E3-B5E4-43EE-80F8-57935A7786D5}" sibTransId="{FE23ACB8-CC5C-447A-9D0F-81DD43264647}"/>
    <dgm:cxn modelId="{219F2B7E-8F5D-4B86-A6BB-53BAAEA587CB}" type="presOf" srcId="{089C549D-7AF1-4073-8EC8-036D5162805A}" destId="{0100C71B-2764-4665-AE87-5A4CDDADC1CD}" srcOrd="0" destOrd="0" presId="urn:microsoft.com/office/officeart/2005/8/layout/list1"/>
    <dgm:cxn modelId="{EBC22E13-BC6F-415D-A9F6-4AFCC340B1BA}" srcId="{2717AB45-D713-45F9-9824-9D7B35687DCC}" destId="{7D7E9180-C47A-484C-8429-8614983F616D}" srcOrd="0" destOrd="0" parTransId="{C2A53478-D96F-4F3E-824C-E85B8BF0D82A}" sibTransId="{AE2C98E5-BB1E-4309-8BFE-611BAADB29AB}"/>
    <dgm:cxn modelId="{5B3BC940-ECBC-4BA9-9701-4B62E9794299}" type="presOf" srcId="{089BB9BB-E236-42B3-AE9E-06DC84D3DC01}" destId="{BEBD4C8E-4513-40EC-A576-6AB07C79857F}" srcOrd="0" destOrd="1" presId="urn:microsoft.com/office/officeart/2005/8/layout/list1"/>
    <dgm:cxn modelId="{F9B805B6-E4C7-4E51-B69E-63B8217F1E16}" type="presOf" srcId="{2717AB45-D713-45F9-9824-9D7B35687DCC}" destId="{608E22D8-B54D-490A-B663-899BBBCF9243}" srcOrd="0" destOrd="0" presId="urn:microsoft.com/office/officeart/2005/8/layout/list1"/>
    <dgm:cxn modelId="{0F739987-0B7F-47F9-883A-B4573B0D41BF}" type="presOf" srcId="{7D7E9180-C47A-484C-8429-8614983F616D}" destId="{8453C08C-7AA8-4221-8946-9003A88B0535}" srcOrd="0" destOrd="0" presId="urn:microsoft.com/office/officeart/2005/8/layout/list1"/>
    <dgm:cxn modelId="{91714978-4DA1-486B-B4BE-849F903544A7}" srcId="{089C549D-7AF1-4073-8EC8-036D5162805A}" destId="{4075642F-CD01-4D35-9A6F-5E83602C5A46}" srcOrd="0" destOrd="0" parTransId="{2502BC2F-47BF-4E7D-BF9F-1A85E12F4DB8}" sibTransId="{A7778B8B-EC0B-45F8-B5CD-E1891AA2BF11}"/>
    <dgm:cxn modelId="{CF53ECAA-F715-4D94-90DF-3F8F56213EEB}" type="presParOf" srcId="{608E22D8-B54D-490A-B663-899BBBCF9243}" destId="{095E36CA-7863-4501-B23F-1AC9B53EA2DB}" srcOrd="0" destOrd="0" presId="urn:microsoft.com/office/officeart/2005/8/layout/list1"/>
    <dgm:cxn modelId="{4F640BF4-4B09-42A3-A9A7-F8862067BB85}" type="presParOf" srcId="{095E36CA-7863-4501-B23F-1AC9B53EA2DB}" destId="{8453C08C-7AA8-4221-8946-9003A88B0535}" srcOrd="0" destOrd="0" presId="urn:microsoft.com/office/officeart/2005/8/layout/list1"/>
    <dgm:cxn modelId="{3637005B-5742-4C98-865C-B8E571000BA1}" type="presParOf" srcId="{095E36CA-7863-4501-B23F-1AC9B53EA2DB}" destId="{48B0DECD-DF1E-4024-BC17-E32A9262C9FE}" srcOrd="1" destOrd="0" presId="urn:microsoft.com/office/officeart/2005/8/layout/list1"/>
    <dgm:cxn modelId="{350496B2-302A-43F2-88B6-565F10E416A8}" type="presParOf" srcId="{608E22D8-B54D-490A-B663-899BBBCF9243}" destId="{ED929340-6A53-44C5-863A-FD21893A191B}" srcOrd="1" destOrd="0" presId="urn:microsoft.com/office/officeart/2005/8/layout/list1"/>
    <dgm:cxn modelId="{BC9E158A-C208-45BE-B398-E27395EE36BE}" type="presParOf" srcId="{608E22D8-B54D-490A-B663-899BBBCF9243}" destId="{9032B780-BE0F-4C72-B22C-96C0CB2F7E06}" srcOrd="2" destOrd="0" presId="urn:microsoft.com/office/officeart/2005/8/layout/list1"/>
    <dgm:cxn modelId="{647DCED0-C8CC-4234-8253-185908D117D0}" type="presParOf" srcId="{608E22D8-B54D-490A-B663-899BBBCF9243}" destId="{3B376024-8845-49E8-8278-C5862F97DF67}" srcOrd="3" destOrd="0" presId="urn:microsoft.com/office/officeart/2005/8/layout/list1"/>
    <dgm:cxn modelId="{D136736D-11AC-446D-8123-A698895737BF}" type="presParOf" srcId="{608E22D8-B54D-490A-B663-899BBBCF9243}" destId="{BDE1E472-84A4-431A-BF25-D539046C0C68}" srcOrd="4" destOrd="0" presId="urn:microsoft.com/office/officeart/2005/8/layout/list1"/>
    <dgm:cxn modelId="{793B4106-7C12-487E-8578-4461171E16E9}" type="presParOf" srcId="{BDE1E472-84A4-431A-BF25-D539046C0C68}" destId="{1252767B-6AE3-4C75-85D9-3357C11902FB}" srcOrd="0" destOrd="0" presId="urn:microsoft.com/office/officeart/2005/8/layout/list1"/>
    <dgm:cxn modelId="{2078346A-85CB-4D23-A09E-5F332E4A60D6}" type="presParOf" srcId="{BDE1E472-84A4-431A-BF25-D539046C0C68}" destId="{055E8902-246F-48E2-9ECC-FDAA12C4E766}" srcOrd="1" destOrd="0" presId="urn:microsoft.com/office/officeart/2005/8/layout/list1"/>
    <dgm:cxn modelId="{DB6014EC-1611-44DE-A0A5-730283C5BB9C}" type="presParOf" srcId="{608E22D8-B54D-490A-B663-899BBBCF9243}" destId="{FF088FC0-F5DB-4896-96A5-C2DBA7808FE2}" srcOrd="5" destOrd="0" presId="urn:microsoft.com/office/officeart/2005/8/layout/list1"/>
    <dgm:cxn modelId="{86982D13-E5DC-469D-A649-89873BA74FF4}" type="presParOf" srcId="{608E22D8-B54D-490A-B663-899BBBCF9243}" destId="{A2A22616-6AAC-4396-8B93-A78FACF5CE32}" srcOrd="6" destOrd="0" presId="urn:microsoft.com/office/officeart/2005/8/layout/list1"/>
    <dgm:cxn modelId="{C0564785-E18A-45E2-8431-6D7A8B30F67B}" type="presParOf" srcId="{608E22D8-B54D-490A-B663-899BBBCF9243}" destId="{0F4A9B8F-9828-48FF-BF8A-728902113645}" srcOrd="7" destOrd="0" presId="urn:microsoft.com/office/officeart/2005/8/layout/list1"/>
    <dgm:cxn modelId="{6C7F0C04-6987-4A22-A684-4129F349FBEE}" type="presParOf" srcId="{608E22D8-B54D-490A-B663-899BBBCF9243}" destId="{D27887E0-BD7D-4A5D-8326-FCD14654CA7E}" srcOrd="8" destOrd="0" presId="urn:microsoft.com/office/officeart/2005/8/layout/list1"/>
    <dgm:cxn modelId="{3527F45E-802F-493A-8FF2-FF45DD72A086}" type="presParOf" srcId="{D27887E0-BD7D-4A5D-8326-FCD14654CA7E}" destId="{E747E90B-0594-4AF9-9C71-37CDEFAF6800}" srcOrd="0" destOrd="0" presId="urn:microsoft.com/office/officeart/2005/8/layout/list1"/>
    <dgm:cxn modelId="{62C1FE75-8141-41B1-B9FA-3B6BFEC93DF4}" type="presParOf" srcId="{D27887E0-BD7D-4A5D-8326-FCD14654CA7E}" destId="{3D81532F-4449-4709-B997-919FF6784B2F}" srcOrd="1" destOrd="0" presId="urn:microsoft.com/office/officeart/2005/8/layout/list1"/>
    <dgm:cxn modelId="{6DF62010-7A89-423C-BDA1-C7D5A8366C15}" type="presParOf" srcId="{608E22D8-B54D-490A-B663-899BBBCF9243}" destId="{9CCB69C6-C968-4D3A-943B-C9C25002C2F8}" srcOrd="9" destOrd="0" presId="urn:microsoft.com/office/officeart/2005/8/layout/list1"/>
    <dgm:cxn modelId="{998C8282-3B11-4A23-A5F9-FFF88803EAAF}" type="presParOf" srcId="{608E22D8-B54D-490A-B663-899BBBCF9243}" destId="{76953469-D5A1-4B13-B508-27BF1B1BBD75}" srcOrd="10" destOrd="0" presId="urn:microsoft.com/office/officeart/2005/8/layout/list1"/>
    <dgm:cxn modelId="{D96457F1-5278-408E-AB73-12E8F425CCE2}" type="presParOf" srcId="{608E22D8-B54D-490A-B663-899BBBCF9243}" destId="{CD638178-6570-487D-A1FE-859F69EF0EE8}" srcOrd="11" destOrd="0" presId="urn:microsoft.com/office/officeart/2005/8/layout/list1"/>
    <dgm:cxn modelId="{1072290D-C6DC-485C-98C7-349901866C6D}" type="presParOf" srcId="{608E22D8-B54D-490A-B663-899BBBCF9243}" destId="{81FE62A4-8960-4DDC-BEF2-A3D0D011D061}" srcOrd="12" destOrd="0" presId="urn:microsoft.com/office/officeart/2005/8/layout/list1"/>
    <dgm:cxn modelId="{A2DE658B-1750-4685-9CBA-F9DEFEE511E6}" type="presParOf" srcId="{81FE62A4-8960-4DDC-BEF2-A3D0D011D061}" destId="{0100C71B-2764-4665-AE87-5A4CDDADC1CD}" srcOrd="0" destOrd="0" presId="urn:microsoft.com/office/officeart/2005/8/layout/list1"/>
    <dgm:cxn modelId="{56EF5978-69EB-45BD-BB17-89EE794A91E0}" type="presParOf" srcId="{81FE62A4-8960-4DDC-BEF2-A3D0D011D061}" destId="{B27D423A-7812-4E24-B530-6A31E070F364}" srcOrd="1" destOrd="0" presId="urn:microsoft.com/office/officeart/2005/8/layout/list1"/>
    <dgm:cxn modelId="{0228EDC3-96D7-430C-B363-DA848429F829}" type="presParOf" srcId="{608E22D8-B54D-490A-B663-899BBBCF9243}" destId="{7E4B0456-D387-4CE6-AFFE-842F5F4A058C}" srcOrd="13" destOrd="0" presId="urn:microsoft.com/office/officeart/2005/8/layout/list1"/>
    <dgm:cxn modelId="{46D7A059-4516-483A-9667-FCE8DC545708}" type="presParOf" srcId="{608E22D8-B54D-490A-B663-899BBBCF9243}" destId="{BEBD4C8E-4513-40EC-A576-6AB07C79857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29B587-6C6C-4A0F-9E43-851AD47E2A8D}" type="doc">
      <dgm:prSet loTypeId="urn:microsoft.com/office/officeart/2005/8/layout/vList3" loCatId="list" qsTypeId="urn:microsoft.com/office/officeart/2005/8/quickstyle/3d1" qsCatId="3D" csTypeId="urn:microsoft.com/office/officeart/2005/8/colors/accent4_5" csCatId="accent4" phldr="1"/>
      <dgm:spPr/>
    </dgm:pt>
    <dgm:pt modelId="{20E29F7B-E536-4D49-AF13-3D80F18B9E57}">
      <dgm:prSet phldrT="[Text]" custT="1"/>
      <dgm:spPr>
        <a:solidFill>
          <a:srgbClr val="B5DDE7"/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Bütçe Kalemleri Arasında Aktarım</a:t>
          </a:r>
          <a:endParaRPr lang="tr-TR" sz="24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568BAE6-06E8-4CBB-B00D-1D2F88F3BB1A}" type="parTrans" cxnId="{24B66B64-B657-4376-A116-6FEB79C67B77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782DBE-BA45-452A-BAE9-03830A1C605D}" type="sibTrans" cxnId="{24B66B64-B657-4376-A116-6FEB79C67B77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A626130-E0F6-4F32-96AB-2023FF34CC00}">
      <dgm:prSet custT="1"/>
      <dgm:spPr>
        <a:solidFill>
          <a:srgbClr val="B7CBE3"/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Kotalar</a:t>
          </a:r>
        </a:p>
      </dgm:t>
    </dgm:pt>
    <dgm:pt modelId="{8A0BF4E2-5C70-483B-BE4B-25CAB8DA7C59}" type="parTrans" cxnId="{09D2FEA7-F6C3-4308-9B3C-89E29BDEE481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11F830-0A8F-4AE1-99B8-D983B176DF96}" type="sibTrans" cxnId="{09D2FEA7-F6C3-4308-9B3C-89E29BDEE481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1B79E0C-29B7-47B5-B1A6-BAB11D3D082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Bursiyer Değişiklikleri</a:t>
          </a:r>
        </a:p>
      </dgm:t>
    </dgm:pt>
    <dgm:pt modelId="{7A4BF6AD-32D3-467A-B955-EAD8D43F7147}" type="parTrans" cxnId="{1B0AAE13-EB1D-409B-874C-491078BED032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CFD29F5-F5F9-4536-801A-39980B859EDB}" type="sibTrans" cxnId="{1B0AAE13-EB1D-409B-874C-491078BED032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64A8886-3BF0-499B-AB29-404166A4866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Yurt Dışı Saha Çalışması</a:t>
          </a:r>
        </a:p>
      </dgm:t>
    </dgm:pt>
    <dgm:pt modelId="{DCC7BD4C-E298-4BC5-9E36-134FD2C5428C}" type="parTrans" cxnId="{0812F981-DBCB-4430-BE79-2D55050D1C00}">
      <dgm:prSet/>
      <dgm:spPr/>
      <dgm:t>
        <a:bodyPr/>
        <a:lstStyle/>
        <a:p>
          <a:endParaRPr lang="tr-TR"/>
        </a:p>
      </dgm:t>
    </dgm:pt>
    <dgm:pt modelId="{FC425917-C2A9-4F95-B31D-413419260539}" type="sibTrans" cxnId="{0812F981-DBCB-4430-BE79-2D55050D1C00}">
      <dgm:prSet/>
      <dgm:spPr/>
      <dgm:t>
        <a:bodyPr/>
        <a:lstStyle/>
        <a:p>
          <a:endParaRPr lang="tr-TR"/>
        </a:p>
      </dgm:t>
    </dgm:pt>
    <dgm:pt modelId="{87615350-6694-40BC-9846-B9692458F46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Emekliler</a:t>
          </a:r>
        </a:p>
      </dgm:t>
    </dgm:pt>
    <dgm:pt modelId="{D3DA2AA3-0007-4C7D-BC03-AF3D47906458}" type="parTrans" cxnId="{D442E71E-4196-4706-BF58-A1FB70AD7BFF}">
      <dgm:prSet/>
      <dgm:spPr/>
      <dgm:t>
        <a:bodyPr/>
        <a:lstStyle/>
        <a:p>
          <a:endParaRPr lang="tr-TR"/>
        </a:p>
      </dgm:t>
    </dgm:pt>
    <dgm:pt modelId="{1DFBAEBD-E68E-4846-8600-A1B4DE6F4724}" type="sibTrans" cxnId="{D442E71E-4196-4706-BF58-A1FB70AD7BFF}">
      <dgm:prSet/>
      <dgm:spPr/>
      <dgm:t>
        <a:bodyPr/>
        <a:lstStyle/>
        <a:p>
          <a:endParaRPr lang="tr-TR"/>
        </a:p>
      </dgm:t>
    </dgm:pt>
    <dgm:pt modelId="{5AECF786-F430-478C-9A41-8620E5E80B2D}" type="pres">
      <dgm:prSet presAssocID="{9129B587-6C6C-4A0F-9E43-851AD47E2A8D}" presName="linearFlow" presStyleCnt="0">
        <dgm:presLayoutVars>
          <dgm:dir/>
          <dgm:resizeHandles val="exact"/>
        </dgm:presLayoutVars>
      </dgm:prSet>
      <dgm:spPr/>
    </dgm:pt>
    <dgm:pt modelId="{4CFE997E-0ACF-4998-A9F9-9B3FCBD03DBF}" type="pres">
      <dgm:prSet presAssocID="{20E29F7B-E536-4D49-AF13-3D80F18B9E57}" presName="composite" presStyleCnt="0"/>
      <dgm:spPr/>
    </dgm:pt>
    <dgm:pt modelId="{EC14C45D-68D7-4BE3-9DFD-2E369B814AD2}" type="pres">
      <dgm:prSet presAssocID="{20E29F7B-E536-4D49-AF13-3D80F18B9E57}" presName="imgShp" presStyleLbl="fgImgPlace1" presStyleIdx="0" presStyleCnt="5"/>
      <dgm:spPr>
        <a:solidFill>
          <a:schemeClr val="accent5">
            <a:lumMod val="20000"/>
            <a:lumOff val="80000"/>
          </a:schemeClr>
        </a:solidFill>
      </dgm:spPr>
    </dgm:pt>
    <dgm:pt modelId="{50988DB7-ADCF-4891-9E75-7AF385590C18}" type="pres">
      <dgm:prSet presAssocID="{20E29F7B-E536-4D49-AF13-3D80F18B9E57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AEF552-43EE-424D-B46A-FF7190A5BF80}" type="pres">
      <dgm:prSet presAssocID="{2E782DBE-BA45-452A-BAE9-03830A1C605D}" presName="spacing" presStyleCnt="0"/>
      <dgm:spPr/>
    </dgm:pt>
    <dgm:pt modelId="{25FBE45E-B38B-42B3-909A-76984A8F0B4E}" type="pres">
      <dgm:prSet presAssocID="{3A626130-E0F6-4F32-96AB-2023FF34CC00}" presName="composite" presStyleCnt="0"/>
      <dgm:spPr/>
    </dgm:pt>
    <dgm:pt modelId="{34290AB8-0C99-4CE6-9A81-87CCCE02ED73}" type="pres">
      <dgm:prSet presAssocID="{3A626130-E0F6-4F32-96AB-2023FF34CC00}" presName="imgShp" presStyleLbl="fgImgPlace1" presStyleIdx="1" presStyleCnt="5"/>
      <dgm:spPr>
        <a:solidFill>
          <a:schemeClr val="tx2">
            <a:lumMod val="40000"/>
            <a:lumOff val="60000"/>
          </a:schemeClr>
        </a:solidFill>
      </dgm:spPr>
    </dgm:pt>
    <dgm:pt modelId="{BEB4E54B-7591-4EB0-941C-67CC85DFDBBF}" type="pres">
      <dgm:prSet presAssocID="{3A626130-E0F6-4F32-96AB-2023FF34CC0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416E79-08F0-450A-AEC1-21B019017523}" type="pres">
      <dgm:prSet presAssocID="{8C11F830-0A8F-4AE1-99B8-D983B176DF96}" presName="spacing" presStyleCnt="0"/>
      <dgm:spPr/>
    </dgm:pt>
    <dgm:pt modelId="{5054EA59-7EDC-43B5-9945-B2FD7596A233}" type="pres">
      <dgm:prSet presAssocID="{11B79E0C-29B7-47B5-B1A6-BAB11D3D0825}" presName="composite" presStyleCnt="0"/>
      <dgm:spPr/>
    </dgm:pt>
    <dgm:pt modelId="{7158F07B-D403-4B40-BC75-5A814A45C9CA}" type="pres">
      <dgm:prSet presAssocID="{11B79E0C-29B7-47B5-B1A6-BAB11D3D0825}" presName="imgShp" presStyleLbl="fgImgPlace1" presStyleIdx="2" presStyleCnt="5"/>
      <dgm:spPr>
        <a:solidFill>
          <a:schemeClr val="accent4">
            <a:lumMod val="40000"/>
            <a:lumOff val="60000"/>
          </a:schemeClr>
        </a:solidFill>
      </dgm:spPr>
    </dgm:pt>
    <dgm:pt modelId="{4F9F4FD6-219B-441F-9B6E-90EFA3824C21}" type="pres">
      <dgm:prSet presAssocID="{11B79E0C-29B7-47B5-B1A6-BAB11D3D0825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D8E3BD-F967-4D07-BB80-4A57488315F4}" type="pres">
      <dgm:prSet presAssocID="{2CFD29F5-F5F9-4536-801A-39980B859EDB}" presName="spacing" presStyleCnt="0"/>
      <dgm:spPr/>
    </dgm:pt>
    <dgm:pt modelId="{6CFD94A2-C8E9-4666-B373-30C4FEE11CA0}" type="pres">
      <dgm:prSet presAssocID="{F64A8886-3BF0-499B-AB29-404166A4866B}" presName="composite" presStyleCnt="0"/>
      <dgm:spPr/>
    </dgm:pt>
    <dgm:pt modelId="{9DDD2E2F-D230-4E3A-82F5-164890EA850E}" type="pres">
      <dgm:prSet presAssocID="{F64A8886-3BF0-499B-AB29-404166A4866B}" presName="imgShp" presStyleLbl="fgImgPlace1" presStyleIdx="3" presStyleCnt="5"/>
      <dgm:spPr/>
    </dgm:pt>
    <dgm:pt modelId="{D1304B32-770F-4B16-9288-F8D8C312EA1F}" type="pres">
      <dgm:prSet presAssocID="{F64A8886-3BF0-499B-AB29-404166A4866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B41DA9-0673-4AE5-B88D-E3027E5AA3B6}" type="pres">
      <dgm:prSet presAssocID="{FC425917-C2A9-4F95-B31D-413419260539}" presName="spacing" presStyleCnt="0"/>
      <dgm:spPr/>
    </dgm:pt>
    <dgm:pt modelId="{F1898EFA-8DF8-463B-B369-00025B09945C}" type="pres">
      <dgm:prSet presAssocID="{87615350-6694-40BC-9846-B9692458F462}" presName="composite" presStyleCnt="0"/>
      <dgm:spPr/>
    </dgm:pt>
    <dgm:pt modelId="{845773AA-B1C9-4BBA-8BD7-F05319113AAB}" type="pres">
      <dgm:prSet presAssocID="{87615350-6694-40BC-9846-B9692458F462}" presName="imgShp" presStyleLbl="fgImgPlace1" presStyleIdx="4" presStyleCnt="5"/>
      <dgm:spPr/>
    </dgm:pt>
    <dgm:pt modelId="{6C4418CC-E042-4089-9B87-AE712937D2F8}" type="pres">
      <dgm:prSet presAssocID="{87615350-6694-40BC-9846-B9692458F46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B0AAE13-EB1D-409B-874C-491078BED032}" srcId="{9129B587-6C6C-4A0F-9E43-851AD47E2A8D}" destId="{11B79E0C-29B7-47B5-B1A6-BAB11D3D0825}" srcOrd="2" destOrd="0" parTransId="{7A4BF6AD-32D3-467A-B955-EAD8D43F7147}" sibTransId="{2CFD29F5-F5F9-4536-801A-39980B859EDB}"/>
    <dgm:cxn modelId="{D0156A58-2BE9-45F3-A21A-E8FC0AB07A2E}" type="presOf" srcId="{F64A8886-3BF0-499B-AB29-404166A4866B}" destId="{D1304B32-770F-4B16-9288-F8D8C312EA1F}" srcOrd="0" destOrd="0" presId="urn:microsoft.com/office/officeart/2005/8/layout/vList3"/>
    <dgm:cxn modelId="{08DE8945-A01D-4BBD-B1EA-F404293B69C1}" type="presOf" srcId="{87615350-6694-40BC-9846-B9692458F462}" destId="{6C4418CC-E042-4089-9B87-AE712937D2F8}" srcOrd="0" destOrd="0" presId="urn:microsoft.com/office/officeart/2005/8/layout/vList3"/>
    <dgm:cxn modelId="{27371771-85E0-4040-AC8F-B707A9E2428B}" type="presOf" srcId="{11B79E0C-29B7-47B5-B1A6-BAB11D3D0825}" destId="{4F9F4FD6-219B-441F-9B6E-90EFA3824C21}" srcOrd="0" destOrd="0" presId="urn:microsoft.com/office/officeart/2005/8/layout/vList3"/>
    <dgm:cxn modelId="{24B66B64-B657-4376-A116-6FEB79C67B77}" srcId="{9129B587-6C6C-4A0F-9E43-851AD47E2A8D}" destId="{20E29F7B-E536-4D49-AF13-3D80F18B9E57}" srcOrd="0" destOrd="0" parTransId="{B568BAE6-06E8-4CBB-B00D-1D2F88F3BB1A}" sibTransId="{2E782DBE-BA45-452A-BAE9-03830A1C605D}"/>
    <dgm:cxn modelId="{0812F981-DBCB-4430-BE79-2D55050D1C00}" srcId="{9129B587-6C6C-4A0F-9E43-851AD47E2A8D}" destId="{F64A8886-3BF0-499B-AB29-404166A4866B}" srcOrd="3" destOrd="0" parTransId="{DCC7BD4C-E298-4BC5-9E36-134FD2C5428C}" sibTransId="{FC425917-C2A9-4F95-B31D-413419260539}"/>
    <dgm:cxn modelId="{D442E71E-4196-4706-BF58-A1FB70AD7BFF}" srcId="{9129B587-6C6C-4A0F-9E43-851AD47E2A8D}" destId="{87615350-6694-40BC-9846-B9692458F462}" srcOrd="4" destOrd="0" parTransId="{D3DA2AA3-0007-4C7D-BC03-AF3D47906458}" sibTransId="{1DFBAEBD-E68E-4846-8600-A1B4DE6F4724}"/>
    <dgm:cxn modelId="{091B6093-D137-4C3A-9D19-25BC7EE536DE}" type="presOf" srcId="{9129B587-6C6C-4A0F-9E43-851AD47E2A8D}" destId="{5AECF786-F430-478C-9A41-8620E5E80B2D}" srcOrd="0" destOrd="0" presId="urn:microsoft.com/office/officeart/2005/8/layout/vList3"/>
    <dgm:cxn modelId="{B2B54D1C-1A34-443C-BEFD-DCA597D6C239}" type="presOf" srcId="{20E29F7B-E536-4D49-AF13-3D80F18B9E57}" destId="{50988DB7-ADCF-4891-9E75-7AF385590C18}" srcOrd="0" destOrd="0" presId="urn:microsoft.com/office/officeart/2005/8/layout/vList3"/>
    <dgm:cxn modelId="{41E81C1B-FBB6-4574-8AEC-F4AD7188B4D4}" type="presOf" srcId="{3A626130-E0F6-4F32-96AB-2023FF34CC00}" destId="{BEB4E54B-7591-4EB0-941C-67CC85DFDBBF}" srcOrd="0" destOrd="0" presId="urn:microsoft.com/office/officeart/2005/8/layout/vList3"/>
    <dgm:cxn modelId="{09D2FEA7-F6C3-4308-9B3C-89E29BDEE481}" srcId="{9129B587-6C6C-4A0F-9E43-851AD47E2A8D}" destId="{3A626130-E0F6-4F32-96AB-2023FF34CC00}" srcOrd="1" destOrd="0" parTransId="{8A0BF4E2-5C70-483B-BE4B-25CAB8DA7C59}" sibTransId="{8C11F830-0A8F-4AE1-99B8-D983B176DF96}"/>
    <dgm:cxn modelId="{CBBC7B00-B915-4866-BC52-E34E56677C70}" type="presParOf" srcId="{5AECF786-F430-478C-9A41-8620E5E80B2D}" destId="{4CFE997E-0ACF-4998-A9F9-9B3FCBD03DBF}" srcOrd="0" destOrd="0" presId="urn:microsoft.com/office/officeart/2005/8/layout/vList3"/>
    <dgm:cxn modelId="{150FE254-6A01-41FA-BB2B-290EF0395FE7}" type="presParOf" srcId="{4CFE997E-0ACF-4998-A9F9-9B3FCBD03DBF}" destId="{EC14C45D-68D7-4BE3-9DFD-2E369B814AD2}" srcOrd="0" destOrd="0" presId="urn:microsoft.com/office/officeart/2005/8/layout/vList3"/>
    <dgm:cxn modelId="{DDC0891B-BE8F-41C4-A69D-47DC6694B5CF}" type="presParOf" srcId="{4CFE997E-0ACF-4998-A9F9-9B3FCBD03DBF}" destId="{50988DB7-ADCF-4891-9E75-7AF385590C18}" srcOrd="1" destOrd="0" presId="urn:microsoft.com/office/officeart/2005/8/layout/vList3"/>
    <dgm:cxn modelId="{53763B47-BB0B-4976-AAB5-9EBDBD223EAE}" type="presParOf" srcId="{5AECF786-F430-478C-9A41-8620E5E80B2D}" destId="{A0AEF552-43EE-424D-B46A-FF7190A5BF80}" srcOrd="1" destOrd="0" presId="urn:microsoft.com/office/officeart/2005/8/layout/vList3"/>
    <dgm:cxn modelId="{C50B61E2-D837-41BB-B5A8-78FAC25E5575}" type="presParOf" srcId="{5AECF786-F430-478C-9A41-8620E5E80B2D}" destId="{25FBE45E-B38B-42B3-909A-76984A8F0B4E}" srcOrd="2" destOrd="0" presId="urn:microsoft.com/office/officeart/2005/8/layout/vList3"/>
    <dgm:cxn modelId="{D15F857F-8F17-4232-A1D1-9BBAD90524CF}" type="presParOf" srcId="{25FBE45E-B38B-42B3-909A-76984A8F0B4E}" destId="{34290AB8-0C99-4CE6-9A81-87CCCE02ED73}" srcOrd="0" destOrd="0" presId="urn:microsoft.com/office/officeart/2005/8/layout/vList3"/>
    <dgm:cxn modelId="{7045AE0D-F8C4-4F66-869B-B047F3CB3E76}" type="presParOf" srcId="{25FBE45E-B38B-42B3-909A-76984A8F0B4E}" destId="{BEB4E54B-7591-4EB0-941C-67CC85DFDBBF}" srcOrd="1" destOrd="0" presId="urn:microsoft.com/office/officeart/2005/8/layout/vList3"/>
    <dgm:cxn modelId="{B8D8BC32-C402-4FD6-A664-82017187D89F}" type="presParOf" srcId="{5AECF786-F430-478C-9A41-8620E5E80B2D}" destId="{F5416E79-08F0-450A-AEC1-21B019017523}" srcOrd="3" destOrd="0" presId="urn:microsoft.com/office/officeart/2005/8/layout/vList3"/>
    <dgm:cxn modelId="{BA51DE14-5816-4B83-BEBD-B27C8E6323D8}" type="presParOf" srcId="{5AECF786-F430-478C-9A41-8620E5E80B2D}" destId="{5054EA59-7EDC-43B5-9945-B2FD7596A233}" srcOrd="4" destOrd="0" presId="urn:microsoft.com/office/officeart/2005/8/layout/vList3"/>
    <dgm:cxn modelId="{FEDA2A91-4215-441C-BD45-F6C2BE1BABE2}" type="presParOf" srcId="{5054EA59-7EDC-43B5-9945-B2FD7596A233}" destId="{7158F07B-D403-4B40-BC75-5A814A45C9CA}" srcOrd="0" destOrd="0" presId="urn:microsoft.com/office/officeart/2005/8/layout/vList3"/>
    <dgm:cxn modelId="{9B61CE6D-13F6-4662-8E7C-EAAFB4A5CBC6}" type="presParOf" srcId="{5054EA59-7EDC-43B5-9945-B2FD7596A233}" destId="{4F9F4FD6-219B-441F-9B6E-90EFA3824C21}" srcOrd="1" destOrd="0" presId="urn:microsoft.com/office/officeart/2005/8/layout/vList3"/>
    <dgm:cxn modelId="{95DCD028-E41D-4E51-896D-B3300E2FD599}" type="presParOf" srcId="{5AECF786-F430-478C-9A41-8620E5E80B2D}" destId="{5AD8E3BD-F967-4D07-BB80-4A57488315F4}" srcOrd="5" destOrd="0" presId="urn:microsoft.com/office/officeart/2005/8/layout/vList3"/>
    <dgm:cxn modelId="{42312328-2871-4C9C-90F0-45E6F3D0C3FB}" type="presParOf" srcId="{5AECF786-F430-478C-9A41-8620E5E80B2D}" destId="{6CFD94A2-C8E9-4666-B373-30C4FEE11CA0}" srcOrd="6" destOrd="0" presId="urn:microsoft.com/office/officeart/2005/8/layout/vList3"/>
    <dgm:cxn modelId="{98E17195-1844-4AFC-B569-CB5705248C34}" type="presParOf" srcId="{6CFD94A2-C8E9-4666-B373-30C4FEE11CA0}" destId="{9DDD2E2F-D230-4E3A-82F5-164890EA850E}" srcOrd="0" destOrd="0" presId="urn:microsoft.com/office/officeart/2005/8/layout/vList3"/>
    <dgm:cxn modelId="{BB05C4A4-7B9A-4A47-BA2B-FD00E0551A78}" type="presParOf" srcId="{6CFD94A2-C8E9-4666-B373-30C4FEE11CA0}" destId="{D1304B32-770F-4B16-9288-F8D8C312EA1F}" srcOrd="1" destOrd="0" presId="urn:microsoft.com/office/officeart/2005/8/layout/vList3"/>
    <dgm:cxn modelId="{5FE049DD-D4AD-4AD8-ADF1-A43A128EF470}" type="presParOf" srcId="{5AECF786-F430-478C-9A41-8620E5E80B2D}" destId="{93B41DA9-0673-4AE5-B88D-E3027E5AA3B6}" srcOrd="7" destOrd="0" presId="urn:microsoft.com/office/officeart/2005/8/layout/vList3"/>
    <dgm:cxn modelId="{B0574B97-B72F-4E64-A74B-B81FD312343C}" type="presParOf" srcId="{5AECF786-F430-478C-9A41-8620E5E80B2D}" destId="{F1898EFA-8DF8-463B-B369-00025B09945C}" srcOrd="8" destOrd="0" presId="urn:microsoft.com/office/officeart/2005/8/layout/vList3"/>
    <dgm:cxn modelId="{54D2E3CA-7F56-46C7-BEA8-DBA73EFC1C8C}" type="presParOf" srcId="{F1898EFA-8DF8-463B-B369-00025B09945C}" destId="{845773AA-B1C9-4BBA-8BD7-F05319113AAB}" srcOrd="0" destOrd="0" presId="urn:microsoft.com/office/officeart/2005/8/layout/vList3"/>
    <dgm:cxn modelId="{204C3676-F006-4339-811F-64AF2FCE89D5}" type="presParOf" srcId="{F1898EFA-8DF8-463B-B369-00025B09945C}" destId="{6C4418CC-E042-4089-9B87-AE712937D2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A4D428-A6AE-4059-B256-CBC1BAF7B58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tr-TR"/>
        </a:p>
      </dgm:t>
    </dgm:pt>
    <dgm:pt modelId="{7578A828-197F-4D6C-AF8E-093C323BEA38}">
      <dgm:prSet phldrT="[Text]" custT="1"/>
      <dgm:spPr>
        <a:solidFill>
          <a:schemeClr val="accent4">
            <a:lumMod val="60000"/>
            <a:lumOff val="40000"/>
            <a:alpha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u="none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Süreçlerde Görev Alanlar</a:t>
          </a:r>
          <a:endParaRPr lang="tr-TR" sz="2000" b="1" u="none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0B4EF0A-8DF9-426C-917A-13EDF1319664}" type="parTrans" cxnId="{F47E7DE0-AB60-438B-9D09-F4B7F36950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EAB570E-435B-490E-9138-307492EFAD9A}" type="sibTrans" cxnId="{F47E7DE0-AB60-438B-9D09-F4B7F36950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F818041-F871-49D5-920D-9F5479D7394C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u="none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GYK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u="none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Üyeleri</a:t>
          </a:r>
          <a:endParaRPr lang="tr-TR" sz="2000" b="1" u="none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BDFEF4-D748-4D74-912F-CE8F9FD4F4CE}" type="parTrans" cxnId="{C91729D6-6E4B-496E-BFB2-A24F94584BD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50BD7CE-BD1C-481C-9779-DA4812A26B0F}" type="sibTrans" cxnId="{C91729D6-6E4B-496E-BFB2-A24F94584B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224C95F-1266-475F-B872-AE74501A5308}">
      <dgm:prSet custT="1"/>
      <dgm:spPr>
        <a:solidFill>
          <a:schemeClr val="accent5">
            <a:lumMod val="60000"/>
            <a:lumOff val="40000"/>
            <a:alpha val="84286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u="none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DK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u="none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Üyeleri</a:t>
          </a:r>
        </a:p>
      </dgm:t>
    </dgm:pt>
    <dgm:pt modelId="{D3D54156-ABC9-4B43-B1F1-E7206E4C02AD}" type="parTrans" cxnId="{8DD881E4-C0DC-49F2-A248-2B92F2AD091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79FC8DC-DDBC-4E0C-8662-6C95C75E11A9}" type="sibTrans" cxnId="{8DD881E4-C0DC-49F2-A248-2B92F2AD091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DDE235-8F71-4300-A703-106545218583}">
      <dgm:prSet custT="1"/>
      <dgm:spPr>
        <a:solidFill>
          <a:schemeClr val="accent5">
            <a:lumMod val="40000"/>
            <a:lumOff val="60000"/>
            <a:alpha val="78571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u="none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ÇPDK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u="none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Üyeleri</a:t>
          </a:r>
        </a:p>
      </dgm:t>
    </dgm:pt>
    <dgm:pt modelId="{FC5A6FE8-26BF-425C-9CD4-8DFC82114CEC}" type="parTrans" cxnId="{826CBD8C-DCD7-4092-A744-DDD31E9A7BC8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44E377B-D756-4726-BBD3-039CB65B3C53}" type="sibTrans" cxnId="{826CBD8C-DCD7-4092-A744-DDD31E9A7BC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9B28CD1-1DB9-4ABD-AAE6-CFCA31A70FFC}">
      <dgm:prSet custT="1"/>
      <dgm:spPr>
        <a:solidFill>
          <a:schemeClr val="accent1">
            <a:lumMod val="40000"/>
            <a:lumOff val="60000"/>
            <a:alpha val="72857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u="none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Panelistler</a:t>
          </a:r>
        </a:p>
      </dgm:t>
    </dgm:pt>
    <dgm:pt modelId="{DC7FC990-F08F-4654-BF12-B18407F4153E}" type="parTrans" cxnId="{4FB5D270-8B00-4D14-8D67-031A988BCFE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A929DD-A818-478C-AEC4-87CA4DCEA0C4}" type="sibTrans" cxnId="{4FB5D270-8B00-4D14-8D67-031A988BCFE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B0F327C-65DC-4607-989F-F2A0124CE5F6}">
      <dgm:prSet custT="1"/>
      <dgm:spPr>
        <a:solidFill>
          <a:schemeClr val="accent1">
            <a:lumMod val="60000"/>
            <a:lumOff val="40000"/>
            <a:alpha val="67143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u="none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Moderatörler</a:t>
          </a:r>
        </a:p>
      </dgm:t>
    </dgm:pt>
    <dgm:pt modelId="{6D01A21B-69CD-4121-81BC-01CAEC569F4D}" type="parTrans" cxnId="{CDBEBA3C-2C10-4F1D-A5FA-DB784BB6908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B31123D-C16B-4C5C-8300-1E589F5E88A1}" type="sibTrans" cxnId="{CDBEBA3C-2C10-4F1D-A5FA-DB784BB6908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1322083-0B61-4DA7-A3F4-B079B36F17A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u="none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Gözlemci Panelistler</a:t>
          </a:r>
        </a:p>
      </dgm:t>
    </dgm:pt>
    <dgm:pt modelId="{87423B2A-A4D7-4726-B1BA-A9E509C7AAD6}" type="parTrans" cxnId="{A08F69AA-7BFD-406C-AB13-D41CCAEB846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022CDD7-27C8-4923-A171-BBB9CB482645}" type="sibTrans" cxnId="{A08F69AA-7BFD-406C-AB13-D41CCAEB846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748608A-3FC0-4B78-B654-62636E8B663D}">
      <dgm:prSet custT="1"/>
      <dgm:spPr>
        <a:solidFill>
          <a:schemeClr val="accent5">
            <a:lumMod val="60000"/>
            <a:lumOff val="40000"/>
            <a:alpha val="55714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u="none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İzleyiciler</a:t>
          </a:r>
        </a:p>
      </dgm:t>
    </dgm:pt>
    <dgm:pt modelId="{3C949708-50D4-4F91-82C2-9B5755F2CD1F}" type="parTrans" cxnId="{B617BAAC-7520-4C27-A77A-118812D54DB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18882CB-625B-415A-AA2E-4AC03ECD4473}" type="sibTrans" cxnId="{B617BAAC-7520-4C27-A77A-118812D54DB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C59343A-9563-4DC9-B67C-3794727FD565}">
      <dgm:prSet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endParaRPr lang="tr-TR"/>
        </a:p>
      </dgm:t>
    </dgm:pt>
    <dgm:pt modelId="{EE915C8F-709A-48EE-BC41-82E0346B2421}" type="parTrans" cxnId="{125223C3-9440-45BD-81CC-C6974EEC238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92DA8AE-452B-4A9F-99DD-0A0E6CDD8E58}" type="sibTrans" cxnId="{125223C3-9440-45BD-81CC-C6974EEC23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00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D8C1274-768A-4395-89F5-105F1EE9A9A6}" type="pres">
      <dgm:prSet presAssocID="{FDA4D428-A6AE-4059-B256-CBC1BAF7B58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EF3A86FB-D7A2-4B42-BACC-FA090F2F3CE6}" type="pres">
      <dgm:prSet presAssocID="{7578A828-197F-4D6C-AF8E-093C323BEA38}" presName="singleCycle" presStyleCnt="0"/>
      <dgm:spPr/>
    </dgm:pt>
    <dgm:pt modelId="{394E09F6-AE0F-4440-9061-44A8074C056F}" type="pres">
      <dgm:prSet presAssocID="{7578A828-197F-4D6C-AF8E-093C323BEA38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C8FFBE05-568D-43AA-B78C-C5B62F649A65}" type="pres">
      <dgm:prSet presAssocID="{A8BDFEF4-D748-4D74-912F-CE8F9FD4F4CE}" presName="Name56" presStyleLbl="parChTrans1D2" presStyleIdx="0" presStyleCnt="7"/>
      <dgm:spPr/>
      <dgm:t>
        <a:bodyPr/>
        <a:lstStyle/>
        <a:p>
          <a:endParaRPr lang="tr-TR"/>
        </a:p>
      </dgm:t>
    </dgm:pt>
    <dgm:pt modelId="{F02F5146-8A7A-4D5C-BF6A-FEFB1305C26D}" type="pres">
      <dgm:prSet presAssocID="{FF818041-F871-49D5-920D-9F5479D7394C}" presName="text0" presStyleLbl="node1" presStyleIdx="1" presStyleCnt="8" custScaleX="1558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6B0821-0F2E-434A-BC52-335AABFB8868}" type="pres">
      <dgm:prSet presAssocID="{D3D54156-ABC9-4B43-B1F1-E7206E4C02AD}" presName="Name56" presStyleLbl="parChTrans1D2" presStyleIdx="1" presStyleCnt="7"/>
      <dgm:spPr/>
      <dgm:t>
        <a:bodyPr/>
        <a:lstStyle/>
        <a:p>
          <a:endParaRPr lang="tr-TR"/>
        </a:p>
      </dgm:t>
    </dgm:pt>
    <dgm:pt modelId="{C860B981-FF3D-4FBF-967F-B77B53E47923}" type="pres">
      <dgm:prSet presAssocID="{F224C95F-1266-475F-B872-AE74501A5308}" presName="text0" presStyleLbl="node1" presStyleIdx="2" presStyleCnt="8" custScaleX="1558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6D9EE6-CBBA-4DAE-8832-E95ED80BEAA8}" type="pres">
      <dgm:prSet presAssocID="{FC5A6FE8-26BF-425C-9CD4-8DFC82114CEC}" presName="Name56" presStyleLbl="parChTrans1D2" presStyleIdx="2" presStyleCnt="7"/>
      <dgm:spPr/>
      <dgm:t>
        <a:bodyPr/>
        <a:lstStyle/>
        <a:p>
          <a:endParaRPr lang="tr-TR"/>
        </a:p>
      </dgm:t>
    </dgm:pt>
    <dgm:pt modelId="{CF63C0ED-C390-4A9C-9691-801FB8C469FA}" type="pres">
      <dgm:prSet presAssocID="{04DDE235-8F71-4300-A703-106545218583}" presName="text0" presStyleLbl="node1" presStyleIdx="3" presStyleCnt="8" custScaleX="1558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047FAF-321D-4B9C-8352-613D2D19637F}" type="pres">
      <dgm:prSet presAssocID="{DC7FC990-F08F-4654-BF12-B18407F4153E}" presName="Name56" presStyleLbl="parChTrans1D2" presStyleIdx="3" presStyleCnt="7"/>
      <dgm:spPr/>
      <dgm:t>
        <a:bodyPr/>
        <a:lstStyle/>
        <a:p>
          <a:endParaRPr lang="tr-TR"/>
        </a:p>
      </dgm:t>
    </dgm:pt>
    <dgm:pt modelId="{E0052C9C-1E37-451A-B203-8FF7C93697AE}" type="pres">
      <dgm:prSet presAssocID="{B9B28CD1-1DB9-4ABD-AAE6-CFCA31A70FFC}" presName="text0" presStyleLbl="node1" presStyleIdx="4" presStyleCnt="8" custScaleX="173677" custRadScaleRad="101513" custRadScaleInc="-66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F0921E-5206-4374-8A7B-77256FA63D52}" type="pres">
      <dgm:prSet presAssocID="{6D01A21B-69CD-4121-81BC-01CAEC569F4D}" presName="Name56" presStyleLbl="parChTrans1D2" presStyleIdx="4" presStyleCnt="7"/>
      <dgm:spPr/>
      <dgm:t>
        <a:bodyPr/>
        <a:lstStyle/>
        <a:p>
          <a:endParaRPr lang="tr-TR"/>
        </a:p>
      </dgm:t>
    </dgm:pt>
    <dgm:pt modelId="{3EA07DE8-89B1-4A3E-BEF7-6A77352ED7F2}" type="pres">
      <dgm:prSet presAssocID="{8B0F327C-65DC-4607-989F-F2A0124CE5F6}" presName="text0" presStyleLbl="node1" presStyleIdx="5" presStyleCnt="8" custScaleX="173677" custRadScaleRad="101126" custRadScaleInc="503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9C5825-FB51-4450-9C87-B80EEAD73001}" type="pres">
      <dgm:prSet presAssocID="{87423B2A-A4D7-4726-B1BA-A9E509C7AAD6}" presName="Name56" presStyleLbl="parChTrans1D2" presStyleIdx="5" presStyleCnt="7"/>
      <dgm:spPr/>
      <dgm:t>
        <a:bodyPr/>
        <a:lstStyle/>
        <a:p>
          <a:endParaRPr lang="tr-TR"/>
        </a:p>
      </dgm:t>
    </dgm:pt>
    <dgm:pt modelId="{942F8DEA-FC95-41BF-8D6F-5CA4300024FB}" type="pres">
      <dgm:prSet presAssocID="{A1322083-0B61-4DA7-A3F4-B079B36F17AB}" presName="text0" presStyleLbl="node1" presStyleIdx="6" presStyleCnt="8" custScaleX="1558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75F58A-AE8D-4FD3-BE4C-797567D73603}" type="pres">
      <dgm:prSet presAssocID="{3C949708-50D4-4F91-82C2-9B5755F2CD1F}" presName="Name56" presStyleLbl="parChTrans1D2" presStyleIdx="6" presStyleCnt="7"/>
      <dgm:spPr/>
      <dgm:t>
        <a:bodyPr/>
        <a:lstStyle/>
        <a:p>
          <a:endParaRPr lang="tr-TR"/>
        </a:p>
      </dgm:t>
    </dgm:pt>
    <dgm:pt modelId="{EE1431DD-A4D8-47E4-9F8B-BE40C7F739B7}" type="pres">
      <dgm:prSet presAssocID="{9748608A-3FC0-4B78-B654-62636E8B663D}" presName="text0" presStyleLbl="node1" presStyleIdx="7" presStyleCnt="8" custScaleX="1558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F1AD01C-75AB-4D83-865B-2F93E2E6A2AF}" type="presOf" srcId="{A1322083-0B61-4DA7-A3F4-B079B36F17AB}" destId="{942F8DEA-FC95-41BF-8D6F-5CA4300024FB}" srcOrd="0" destOrd="0" presId="urn:microsoft.com/office/officeart/2008/layout/RadialCluster"/>
    <dgm:cxn modelId="{C91729D6-6E4B-496E-BFB2-A24F94584BD3}" srcId="{7578A828-197F-4D6C-AF8E-093C323BEA38}" destId="{FF818041-F871-49D5-920D-9F5479D7394C}" srcOrd="0" destOrd="0" parTransId="{A8BDFEF4-D748-4D74-912F-CE8F9FD4F4CE}" sibTransId="{D50BD7CE-BD1C-481C-9779-DA4812A26B0F}"/>
    <dgm:cxn modelId="{125223C3-9440-45BD-81CC-C6974EEC2383}" srcId="{7578A828-197F-4D6C-AF8E-093C323BEA38}" destId="{9C59343A-9563-4DC9-B67C-3794727FD565}" srcOrd="7" destOrd="0" parTransId="{EE915C8F-709A-48EE-BC41-82E0346B2421}" sibTransId="{192DA8AE-452B-4A9F-99DD-0A0E6CDD8E58}"/>
    <dgm:cxn modelId="{27B57698-3444-4EE6-9F1F-5C305DBCDDFC}" type="presOf" srcId="{7578A828-197F-4D6C-AF8E-093C323BEA38}" destId="{394E09F6-AE0F-4440-9061-44A8074C056F}" srcOrd="0" destOrd="0" presId="urn:microsoft.com/office/officeart/2008/layout/RadialCluster"/>
    <dgm:cxn modelId="{3BF1022A-FD07-4E4C-9AC1-B5C9178EDF20}" type="presOf" srcId="{04DDE235-8F71-4300-A703-106545218583}" destId="{CF63C0ED-C390-4A9C-9691-801FB8C469FA}" srcOrd="0" destOrd="0" presId="urn:microsoft.com/office/officeart/2008/layout/RadialCluster"/>
    <dgm:cxn modelId="{826CBD8C-DCD7-4092-A744-DDD31E9A7BC8}" srcId="{7578A828-197F-4D6C-AF8E-093C323BEA38}" destId="{04DDE235-8F71-4300-A703-106545218583}" srcOrd="2" destOrd="0" parTransId="{FC5A6FE8-26BF-425C-9CD4-8DFC82114CEC}" sibTransId="{F44E377B-D756-4726-BBD3-039CB65B3C53}"/>
    <dgm:cxn modelId="{3E97C279-C3C3-48FD-9F61-F10293D11F6C}" type="presOf" srcId="{B9B28CD1-1DB9-4ABD-AAE6-CFCA31A70FFC}" destId="{E0052C9C-1E37-451A-B203-8FF7C93697AE}" srcOrd="0" destOrd="0" presId="urn:microsoft.com/office/officeart/2008/layout/RadialCluster"/>
    <dgm:cxn modelId="{43582A19-38AC-4C7B-A411-7F37C3DF24EE}" type="presOf" srcId="{F224C95F-1266-475F-B872-AE74501A5308}" destId="{C860B981-FF3D-4FBF-967F-B77B53E47923}" srcOrd="0" destOrd="0" presId="urn:microsoft.com/office/officeart/2008/layout/RadialCluster"/>
    <dgm:cxn modelId="{01D43D30-532A-4CCB-BA8F-97AFB164EBA3}" type="presOf" srcId="{FF818041-F871-49D5-920D-9F5479D7394C}" destId="{F02F5146-8A7A-4D5C-BF6A-FEFB1305C26D}" srcOrd="0" destOrd="0" presId="urn:microsoft.com/office/officeart/2008/layout/RadialCluster"/>
    <dgm:cxn modelId="{81BF3F39-6344-4F26-B037-E42F2BC6C387}" type="presOf" srcId="{3C949708-50D4-4F91-82C2-9B5755F2CD1F}" destId="{E875F58A-AE8D-4FD3-BE4C-797567D73603}" srcOrd="0" destOrd="0" presId="urn:microsoft.com/office/officeart/2008/layout/RadialCluster"/>
    <dgm:cxn modelId="{C4EA1D3C-FEF0-4BF1-9F13-83F0AF9155BD}" type="presOf" srcId="{FC5A6FE8-26BF-425C-9CD4-8DFC82114CEC}" destId="{346D9EE6-CBBA-4DAE-8832-E95ED80BEAA8}" srcOrd="0" destOrd="0" presId="urn:microsoft.com/office/officeart/2008/layout/RadialCluster"/>
    <dgm:cxn modelId="{0DCDBE99-8F3C-4159-AF17-4E641ACE9F8D}" type="presOf" srcId="{DC7FC990-F08F-4654-BF12-B18407F4153E}" destId="{3F047FAF-321D-4B9C-8352-613D2D19637F}" srcOrd="0" destOrd="0" presId="urn:microsoft.com/office/officeart/2008/layout/RadialCluster"/>
    <dgm:cxn modelId="{F47E7DE0-AB60-438B-9D09-F4B7F36950BF}" srcId="{FDA4D428-A6AE-4059-B256-CBC1BAF7B583}" destId="{7578A828-197F-4D6C-AF8E-093C323BEA38}" srcOrd="0" destOrd="0" parTransId="{A0B4EF0A-8DF9-426C-917A-13EDF1319664}" sibTransId="{AEAB570E-435B-490E-9138-307492EFAD9A}"/>
    <dgm:cxn modelId="{844171B6-6F66-48B0-8F8A-A125584860B3}" type="presOf" srcId="{87423B2A-A4D7-4726-B1BA-A9E509C7AAD6}" destId="{679C5825-FB51-4450-9C87-B80EEAD73001}" srcOrd="0" destOrd="0" presId="urn:microsoft.com/office/officeart/2008/layout/RadialCluster"/>
    <dgm:cxn modelId="{8DD881E4-C0DC-49F2-A248-2B92F2AD0910}" srcId="{7578A828-197F-4D6C-AF8E-093C323BEA38}" destId="{F224C95F-1266-475F-B872-AE74501A5308}" srcOrd="1" destOrd="0" parTransId="{D3D54156-ABC9-4B43-B1F1-E7206E4C02AD}" sibTransId="{179FC8DC-DDBC-4E0C-8662-6C95C75E11A9}"/>
    <dgm:cxn modelId="{7B24B622-3BE2-4A90-B0CB-BF8A68B7D14C}" type="presOf" srcId="{9748608A-3FC0-4B78-B654-62636E8B663D}" destId="{EE1431DD-A4D8-47E4-9F8B-BE40C7F739B7}" srcOrd="0" destOrd="0" presId="urn:microsoft.com/office/officeart/2008/layout/RadialCluster"/>
    <dgm:cxn modelId="{B617BAAC-7520-4C27-A77A-118812D54DB9}" srcId="{7578A828-197F-4D6C-AF8E-093C323BEA38}" destId="{9748608A-3FC0-4B78-B654-62636E8B663D}" srcOrd="6" destOrd="0" parTransId="{3C949708-50D4-4F91-82C2-9B5755F2CD1F}" sibTransId="{418882CB-625B-415A-AA2E-4AC03ECD4473}"/>
    <dgm:cxn modelId="{A08F69AA-7BFD-406C-AB13-D41CCAEB8460}" srcId="{7578A828-197F-4D6C-AF8E-093C323BEA38}" destId="{A1322083-0B61-4DA7-A3F4-B079B36F17AB}" srcOrd="5" destOrd="0" parTransId="{87423B2A-A4D7-4726-B1BA-A9E509C7AAD6}" sibTransId="{1022CDD7-27C8-4923-A171-BBB9CB482645}"/>
    <dgm:cxn modelId="{8ED6FE87-B65B-4B35-B599-6AC179B5FB26}" type="presOf" srcId="{FDA4D428-A6AE-4059-B256-CBC1BAF7B583}" destId="{6D8C1274-768A-4395-89F5-105F1EE9A9A6}" srcOrd="0" destOrd="0" presId="urn:microsoft.com/office/officeart/2008/layout/RadialCluster"/>
    <dgm:cxn modelId="{CDCCD579-B3CC-4F43-8D7C-F13F5812B34F}" type="presOf" srcId="{A8BDFEF4-D748-4D74-912F-CE8F9FD4F4CE}" destId="{C8FFBE05-568D-43AA-B78C-C5B62F649A65}" srcOrd="0" destOrd="0" presId="urn:microsoft.com/office/officeart/2008/layout/RadialCluster"/>
    <dgm:cxn modelId="{AF275B95-A470-472B-BF51-2B160E599D46}" type="presOf" srcId="{6D01A21B-69CD-4121-81BC-01CAEC569F4D}" destId="{78F0921E-5206-4374-8A7B-77256FA63D52}" srcOrd="0" destOrd="0" presId="urn:microsoft.com/office/officeart/2008/layout/RadialCluster"/>
    <dgm:cxn modelId="{0CE72468-120B-47FF-A274-5894B0563D99}" type="presOf" srcId="{D3D54156-ABC9-4B43-B1F1-E7206E4C02AD}" destId="{BE6B0821-0F2E-434A-BC52-335AABFB8868}" srcOrd="0" destOrd="0" presId="urn:microsoft.com/office/officeart/2008/layout/RadialCluster"/>
    <dgm:cxn modelId="{4FB5D270-8B00-4D14-8D67-031A988BCFE9}" srcId="{7578A828-197F-4D6C-AF8E-093C323BEA38}" destId="{B9B28CD1-1DB9-4ABD-AAE6-CFCA31A70FFC}" srcOrd="3" destOrd="0" parTransId="{DC7FC990-F08F-4654-BF12-B18407F4153E}" sibTransId="{2EA929DD-A818-478C-AEC4-87CA4DCEA0C4}"/>
    <dgm:cxn modelId="{193302E3-D813-4650-BFD4-C1EAB565174F}" type="presOf" srcId="{8B0F327C-65DC-4607-989F-F2A0124CE5F6}" destId="{3EA07DE8-89B1-4A3E-BEF7-6A77352ED7F2}" srcOrd="0" destOrd="0" presId="urn:microsoft.com/office/officeart/2008/layout/RadialCluster"/>
    <dgm:cxn modelId="{CDBEBA3C-2C10-4F1D-A5FA-DB784BB6908D}" srcId="{7578A828-197F-4D6C-AF8E-093C323BEA38}" destId="{8B0F327C-65DC-4607-989F-F2A0124CE5F6}" srcOrd="4" destOrd="0" parTransId="{6D01A21B-69CD-4121-81BC-01CAEC569F4D}" sibTransId="{8B31123D-C16B-4C5C-8300-1E589F5E88A1}"/>
    <dgm:cxn modelId="{05C5EE44-ECCD-4415-BC88-C4760CCF14C7}" type="presParOf" srcId="{6D8C1274-768A-4395-89F5-105F1EE9A9A6}" destId="{EF3A86FB-D7A2-4B42-BACC-FA090F2F3CE6}" srcOrd="0" destOrd="0" presId="urn:microsoft.com/office/officeart/2008/layout/RadialCluster"/>
    <dgm:cxn modelId="{BDA8CA4A-5D3F-4778-82CC-8CA4CCB8A17D}" type="presParOf" srcId="{EF3A86FB-D7A2-4B42-BACC-FA090F2F3CE6}" destId="{394E09F6-AE0F-4440-9061-44A8074C056F}" srcOrd="0" destOrd="0" presId="urn:microsoft.com/office/officeart/2008/layout/RadialCluster"/>
    <dgm:cxn modelId="{0A76BC07-0335-4E6E-BB96-1F0618E85829}" type="presParOf" srcId="{EF3A86FB-D7A2-4B42-BACC-FA090F2F3CE6}" destId="{C8FFBE05-568D-43AA-B78C-C5B62F649A65}" srcOrd="1" destOrd="0" presId="urn:microsoft.com/office/officeart/2008/layout/RadialCluster"/>
    <dgm:cxn modelId="{21A2E165-077F-4330-836F-288836C8C9C2}" type="presParOf" srcId="{EF3A86FB-D7A2-4B42-BACC-FA090F2F3CE6}" destId="{F02F5146-8A7A-4D5C-BF6A-FEFB1305C26D}" srcOrd="2" destOrd="0" presId="urn:microsoft.com/office/officeart/2008/layout/RadialCluster"/>
    <dgm:cxn modelId="{E620DD66-54B7-42B2-8D6B-932EB6075AFF}" type="presParOf" srcId="{EF3A86FB-D7A2-4B42-BACC-FA090F2F3CE6}" destId="{BE6B0821-0F2E-434A-BC52-335AABFB8868}" srcOrd="3" destOrd="0" presId="urn:microsoft.com/office/officeart/2008/layout/RadialCluster"/>
    <dgm:cxn modelId="{86B6FB91-FC91-4B1E-B2C0-0E86CCAD8194}" type="presParOf" srcId="{EF3A86FB-D7A2-4B42-BACC-FA090F2F3CE6}" destId="{C860B981-FF3D-4FBF-967F-B77B53E47923}" srcOrd="4" destOrd="0" presId="urn:microsoft.com/office/officeart/2008/layout/RadialCluster"/>
    <dgm:cxn modelId="{3684D422-F7ED-4B49-91E6-21033D306ADC}" type="presParOf" srcId="{EF3A86FB-D7A2-4B42-BACC-FA090F2F3CE6}" destId="{346D9EE6-CBBA-4DAE-8832-E95ED80BEAA8}" srcOrd="5" destOrd="0" presId="urn:microsoft.com/office/officeart/2008/layout/RadialCluster"/>
    <dgm:cxn modelId="{8DDBCFB8-98D8-4502-9D8E-29897C266E29}" type="presParOf" srcId="{EF3A86FB-D7A2-4B42-BACC-FA090F2F3CE6}" destId="{CF63C0ED-C390-4A9C-9691-801FB8C469FA}" srcOrd="6" destOrd="0" presId="urn:microsoft.com/office/officeart/2008/layout/RadialCluster"/>
    <dgm:cxn modelId="{191930E3-BDE2-455C-AE96-53DD07DA9A2D}" type="presParOf" srcId="{EF3A86FB-D7A2-4B42-BACC-FA090F2F3CE6}" destId="{3F047FAF-321D-4B9C-8352-613D2D19637F}" srcOrd="7" destOrd="0" presId="urn:microsoft.com/office/officeart/2008/layout/RadialCluster"/>
    <dgm:cxn modelId="{09C29EA5-FB33-49A6-909B-0C4A142D4D9F}" type="presParOf" srcId="{EF3A86FB-D7A2-4B42-BACC-FA090F2F3CE6}" destId="{E0052C9C-1E37-451A-B203-8FF7C93697AE}" srcOrd="8" destOrd="0" presId="urn:microsoft.com/office/officeart/2008/layout/RadialCluster"/>
    <dgm:cxn modelId="{13861563-E175-4F82-BC33-629AB67A797A}" type="presParOf" srcId="{EF3A86FB-D7A2-4B42-BACC-FA090F2F3CE6}" destId="{78F0921E-5206-4374-8A7B-77256FA63D52}" srcOrd="9" destOrd="0" presId="urn:microsoft.com/office/officeart/2008/layout/RadialCluster"/>
    <dgm:cxn modelId="{22AE38EB-005C-4D71-8C89-5D19684AB844}" type="presParOf" srcId="{EF3A86FB-D7A2-4B42-BACC-FA090F2F3CE6}" destId="{3EA07DE8-89B1-4A3E-BEF7-6A77352ED7F2}" srcOrd="10" destOrd="0" presId="urn:microsoft.com/office/officeart/2008/layout/RadialCluster"/>
    <dgm:cxn modelId="{1D073BEA-16D5-45E9-8ABE-8727E989E222}" type="presParOf" srcId="{EF3A86FB-D7A2-4B42-BACC-FA090F2F3CE6}" destId="{679C5825-FB51-4450-9C87-B80EEAD73001}" srcOrd="11" destOrd="0" presId="urn:microsoft.com/office/officeart/2008/layout/RadialCluster"/>
    <dgm:cxn modelId="{83A1B84B-F959-4F6D-836E-5AAD8C1CB763}" type="presParOf" srcId="{EF3A86FB-D7A2-4B42-BACC-FA090F2F3CE6}" destId="{942F8DEA-FC95-41BF-8D6F-5CA4300024FB}" srcOrd="12" destOrd="0" presId="urn:microsoft.com/office/officeart/2008/layout/RadialCluster"/>
    <dgm:cxn modelId="{902C5EEB-45EB-49AF-B1F1-68C25C483DFF}" type="presParOf" srcId="{EF3A86FB-D7A2-4B42-BACC-FA090F2F3CE6}" destId="{E875F58A-AE8D-4FD3-BE4C-797567D73603}" srcOrd="13" destOrd="0" presId="urn:microsoft.com/office/officeart/2008/layout/RadialCluster"/>
    <dgm:cxn modelId="{67E04BB2-300B-4602-9260-8C3218B1D5CC}" type="presParOf" srcId="{EF3A86FB-D7A2-4B42-BACC-FA090F2F3CE6}" destId="{EE1431DD-A4D8-47E4-9F8B-BE40C7F739B7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14121B-1DD0-4378-BDAF-83CE1AB2B69F}" type="doc">
      <dgm:prSet loTypeId="urn:microsoft.com/office/officeart/2005/8/layout/list1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tr-TR"/>
        </a:p>
      </dgm:t>
    </dgm:pt>
    <dgm:pt modelId="{3FE1816F-5EEF-4AB2-A78D-0CC392C88C48}">
      <dgm:prSet phldrT="[Metin]" custT="1"/>
      <dgm:spPr>
        <a:solidFill>
          <a:srgbClr val="3CA1BB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TÜBİMER</a:t>
          </a:r>
          <a:endParaRPr lang="tr-TR" sz="2400" dirty="0">
            <a:solidFill>
              <a:schemeClr val="tx1"/>
            </a:solidFill>
            <a:effectLst/>
          </a:endParaRPr>
        </a:p>
      </dgm:t>
    </dgm:pt>
    <dgm:pt modelId="{9A4C6A32-A8E8-4C9B-AB72-A3D7B799470D}" type="parTrans" cxnId="{4ED1DF4E-41CC-4810-88BE-C1C34846237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9B9108F4-D04C-4CAB-846D-1EFE32473FDE}" type="sibTrans" cxnId="{4ED1DF4E-41CC-4810-88BE-C1C34846237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273E0759-36FF-4192-8D81-36F1FA38371D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Süreç Yönetimi</a:t>
          </a:r>
          <a:endParaRPr lang="tr-TR" sz="2400" dirty="0">
            <a:solidFill>
              <a:schemeClr val="tx1"/>
            </a:solidFill>
            <a:effectLst/>
          </a:endParaRPr>
        </a:p>
      </dgm:t>
    </dgm:pt>
    <dgm:pt modelId="{ECA2B406-F05D-45F2-AF8D-0D3E3128325B}" type="parTrans" cxnId="{05325A86-4E9C-49BA-82E1-9879093328A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19FB09E3-11C5-4D68-9E1B-5AA030FDC1E1}" type="sibTrans" cxnId="{05325A86-4E9C-49BA-82E1-9879093328A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BF297203-115B-4076-A1B1-E04A01406F18}">
      <dgm:prSet phldrT="[Metin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Yıl Sonunda Teşekkür</a:t>
          </a:r>
          <a:endParaRPr lang="tr-TR" sz="2400" dirty="0">
            <a:solidFill>
              <a:schemeClr val="tx1"/>
            </a:solidFill>
            <a:effectLst/>
          </a:endParaRPr>
        </a:p>
      </dgm:t>
    </dgm:pt>
    <dgm:pt modelId="{7A86A2F6-A3B7-4FB8-8DAB-6708F68AACD1}" type="parTrans" cxnId="{FA2D38DA-094C-478C-9EFF-23093AA13C3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7B097103-5DE7-4E9B-B46C-F1719A936B37}" type="sibTrans" cxnId="{FA2D38DA-094C-478C-9EFF-23093AA13C3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FA369C5F-6F44-4DBF-BCCE-A85CC88DE60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Görüş, öneri ve itirazların çevrimiçi TÜBİTAK'a iletilmesi</a:t>
          </a:r>
          <a:endParaRPr lang="tr-TR" sz="1600" b="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AB03661-6E2E-4914-BE94-F702ACA42D47}" type="parTrans" cxnId="{8A35C649-1962-4011-9BF5-431F3BC3CE3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023C39A6-75DB-48F8-B853-EA3D849ECC3E}" type="sibTrans" cxnId="{8A35C649-1962-4011-9BF5-431F3BC3CE3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6D3F0CF3-F5B0-4C22-ABB1-C25A8C4632B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Projenin hangi aşamada olduğunun görülebilmesi</a:t>
          </a:r>
          <a:endParaRPr lang="tr-TR" sz="1600" b="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812D0CB-AF86-4D36-ABDA-C8F4B944835D}" type="parTrans" cxnId="{04241F4F-3F1E-4C1B-9EE9-313E88D71A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1FE7CA91-A54F-494B-A4AB-4191C5E9291E}" type="sibTrans" cxnId="{04241F4F-3F1E-4C1B-9EE9-313E88D71A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8A32B660-928B-4EFA-9725-D3A4F102E64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Panelistler/Dış Danışmanlar</a:t>
          </a:r>
        </a:p>
      </dgm:t>
    </dgm:pt>
    <dgm:pt modelId="{2D7F5839-7C94-49B4-BAC0-A755EC944ECB}" type="parTrans" cxnId="{8EF8ED5C-CA46-4528-BAE9-9EE8FDEB48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FC37E924-22DB-4265-8BEE-B2EFB7B2D047}" type="sibTrans" cxnId="{8EF8ED5C-CA46-4528-BAE9-9EE8FDEB48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0A7FF707-1322-458B-8A54-2FB1BC9920E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Üniversiteler başta olmak üzere tüm paydaşlar</a:t>
          </a:r>
          <a:endParaRPr lang="tr-TR" sz="1600" b="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9153993-D546-48F0-B2A1-96665D049665}" type="parTrans" cxnId="{5060B1B6-1BA6-441D-AFB1-4D748C8FB09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1924D60C-3305-47B4-8A7E-4F6E54A4876F}" type="sibTrans" cxnId="{5060B1B6-1BA6-441D-AFB1-4D748C8FB09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465B81E2-FA31-43B3-98AC-7D8171FEDF3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İstatistikler</a:t>
          </a:r>
          <a:endParaRPr lang="tr-TR" sz="2400" b="1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746E598-1DEF-4DB1-8981-E0F8104942FF}" type="sibTrans" cxnId="{4CDA4F51-8BE0-4D30-82E5-19F77E0778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DABC6B37-D207-49B0-9CC2-235572B25D8D}" type="parTrans" cxnId="{4CDA4F51-8BE0-4D30-82E5-19F77E0778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B4D33182-62FE-412D-95E1-FD9D1B7E72E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İstatistiklerin web sayfası üzerinden periyodik olarak paylaşılması</a:t>
          </a:r>
          <a:endParaRPr lang="tr-TR" sz="1600" b="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DD984E-827F-4212-B40C-E9BE1BB3C641}" type="parTrans" cxnId="{1ED167C1-C401-4DB4-A9B3-0BCDED9F0CD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493648C5-F3B7-4073-B86A-FE45E7D6C482}" type="sibTrans" cxnId="{1ED167C1-C401-4DB4-A9B3-0BCDED9F0CD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7458B91F-BEEB-4EDF-8A30-21822CE07A05}">
      <dgm:prSet custT="1"/>
      <dgm:spPr>
        <a:solidFill>
          <a:srgbClr val="93CDDD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Gözlemci Panelistlik:</a:t>
          </a:r>
          <a:endParaRPr lang="tr-TR" sz="2400" b="1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8ECCB75-4F60-4E79-8E3A-1A6A3CB28ADE}" type="parTrans" cxnId="{F8631B5A-52F7-4FA4-BD23-BCB6AC876C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CEC0E40A-BEB5-410A-963B-4C0592BE70FB}" type="sibTrans" cxnId="{F8631B5A-52F7-4FA4-BD23-BCB6AC876C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7EA3C252-3EFD-4EBE-AF65-DAEB37C4404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Proje değerlendirme tecrübesi</a:t>
          </a:r>
        </a:p>
      </dgm:t>
    </dgm:pt>
    <dgm:pt modelId="{13FAD206-81D6-4639-8358-146E933E0B17}" type="parTrans" cxnId="{BD5BFE33-F4B3-45DE-A9B1-39F9EF12E65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D47BC07D-AAD2-420F-A07D-00E355230137}" type="sibTrans" cxnId="{BD5BFE33-F4B3-45DE-A9B1-39F9EF12E65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6E41D0C8-641C-4643-AD05-C80B0242996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7 yılda 2.122 gözlemci panelist (2012-2018)</a:t>
          </a:r>
          <a:endParaRPr lang="tr-TR" sz="1600" b="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BFE40B8-8CFA-47EF-961B-789593B833C7}" type="parTrans" cxnId="{9828EE11-1499-415B-A94B-5F53F8867D2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2CF50FBC-B7A6-49EF-A0C3-02F0F48D75AA}" type="sibTrans" cxnId="{9828EE11-1499-415B-A94B-5F53F8867D2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>
            <a:solidFill>
              <a:schemeClr val="tx1"/>
            </a:solidFill>
            <a:effectLst/>
          </a:endParaRPr>
        </a:p>
      </dgm:t>
    </dgm:pt>
    <dgm:pt modelId="{06B2BA0F-62B3-4C04-8039-B325BBA2560C}" type="pres">
      <dgm:prSet presAssocID="{EF14121B-1DD0-4378-BDAF-83CE1AB2B6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9C3FF74-12C0-4C19-964F-58E961EED6C0}" type="pres">
      <dgm:prSet presAssocID="{3FE1816F-5EEF-4AB2-A78D-0CC392C88C48}" presName="parentLin" presStyleCnt="0"/>
      <dgm:spPr/>
      <dgm:t>
        <a:bodyPr/>
        <a:lstStyle/>
        <a:p>
          <a:endParaRPr lang="tr-TR"/>
        </a:p>
      </dgm:t>
    </dgm:pt>
    <dgm:pt modelId="{09AFB35A-E65B-4BFB-8096-7F1A99F8916F}" type="pres">
      <dgm:prSet presAssocID="{3FE1816F-5EEF-4AB2-A78D-0CC392C88C48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B6EC73ED-ABF0-4431-997A-A06254733454}" type="pres">
      <dgm:prSet presAssocID="{3FE1816F-5EEF-4AB2-A78D-0CC392C88C4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15AFB0-E545-42AA-AB26-1A249A5A018F}" type="pres">
      <dgm:prSet presAssocID="{3FE1816F-5EEF-4AB2-A78D-0CC392C88C48}" presName="negativeSpace" presStyleCnt="0"/>
      <dgm:spPr/>
      <dgm:t>
        <a:bodyPr/>
        <a:lstStyle/>
        <a:p>
          <a:endParaRPr lang="tr-TR"/>
        </a:p>
      </dgm:t>
    </dgm:pt>
    <dgm:pt modelId="{07DB169F-7F30-4C7A-BD46-2010A4549687}" type="pres">
      <dgm:prSet presAssocID="{3FE1816F-5EEF-4AB2-A78D-0CC392C88C48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2F2A94-91CE-4371-B144-E3E88668437D}" type="pres">
      <dgm:prSet presAssocID="{9B9108F4-D04C-4CAB-846D-1EFE32473FDE}" presName="spaceBetweenRectangles" presStyleCnt="0"/>
      <dgm:spPr/>
      <dgm:t>
        <a:bodyPr/>
        <a:lstStyle/>
        <a:p>
          <a:endParaRPr lang="tr-TR"/>
        </a:p>
      </dgm:t>
    </dgm:pt>
    <dgm:pt modelId="{FAF98D8C-7A45-4A8C-AC09-84D52C8DA1A3}" type="pres">
      <dgm:prSet presAssocID="{273E0759-36FF-4192-8D81-36F1FA38371D}" presName="parentLin" presStyleCnt="0"/>
      <dgm:spPr/>
      <dgm:t>
        <a:bodyPr/>
        <a:lstStyle/>
        <a:p>
          <a:endParaRPr lang="tr-TR"/>
        </a:p>
      </dgm:t>
    </dgm:pt>
    <dgm:pt modelId="{1FCF3EBB-24C5-4CC7-9BF3-59637F63909F}" type="pres">
      <dgm:prSet presAssocID="{273E0759-36FF-4192-8D81-36F1FA38371D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6B8AC185-0E2B-4D1A-96B3-2CF650704AA4}" type="pres">
      <dgm:prSet presAssocID="{273E0759-36FF-4192-8D81-36F1FA3837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390560-7C3C-45A2-ADA7-1CF1D14DD6BD}" type="pres">
      <dgm:prSet presAssocID="{273E0759-36FF-4192-8D81-36F1FA38371D}" presName="negativeSpace" presStyleCnt="0"/>
      <dgm:spPr/>
      <dgm:t>
        <a:bodyPr/>
        <a:lstStyle/>
        <a:p>
          <a:endParaRPr lang="tr-TR"/>
        </a:p>
      </dgm:t>
    </dgm:pt>
    <dgm:pt modelId="{A6C370DA-E071-4F9B-8C7C-8D00B8ED8792}" type="pres">
      <dgm:prSet presAssocID="{273E0759-36FF-4192-8D81-36F1FA38371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FCA2B3-E186-4607-BD62-D26279ED286E}" type="pres">
      <dgm:prSet presAssocID="{19FB09E3-11C5-4D68-9E1B-5AA030FDC1E1}" presName="spaceBetweenRectangles" presStyleCnt="0"/>
      <dgm:spPr/>
      <dgm:t>
        <a:bodyPr/>
        <a:lstStyle/>
        <a:p>
          <a:endParaRPr lang="tr-TR"/>
        </a:p>
      </dgm:t>
    </dgm:pt>
    <dgm:pt modelId="{570FDE7A-16F9-437C-A8B3-DC2431B544CC}" type="pres">
      <dgm:prSet presAssocID="{BF297203-115B-4076-A1B1-E04A01406F18}" presName="parentLin" presStyleCnt="0"/>
      <dgm:spPr/>
      <dgm:t>
        <a:bodyPr/>
        <a:lstStyle/>
        <a:p>
          <a:endParaRPr lang="tr-TR"/>
        </a:p>
      </dgm:t>
    </dgm:pt>
    <dgm:pt modelId="{B0FDF424-000A-4579-8906-0616340D3A9B}" type="pres">
      <dgm:prSet presAssocID="{BF297203-115B-4076-A1B1-E04A01406F18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AD99B4F4-B724-4A9D-89AD-47E1656F76DC}" type="pres">
      <dgm:prSet presAssocID="{BF297203-115B-4076-A1B1-E04A01406F1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EA0CB7-6AEB-4ABA-B3CC-F373C71963A8}" type="pres">
      <dgm:prSet presAssocID="{BF297203-115B-4076-A1B1-E04A01406F18}" presName="negativeSpace" presStyleCnt="0"/>
      <dgm:spPr/>
      <dgm:t>
        <a:bodyPr/>
        <a:lstStyle/>
        <a:p>
          <a:endParaRPr lang="tr-TR"/>
        </a:p>
      </dgm:t>
    </dgm:pt>
    <dgm:pt modelId="{940A2D2C-5EEE-46A6-9B69-E314273DEDB5}" type="pres">
      <dgm:prSet presAssocID="{BF297203-115B-4076-A1B1-E04A01406F1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7BA34B-3699-40E2-A16C-AA3FF3BDAB8A}" type="pres">
      <dgm:prSet presAssocID="{7B097103-5DE7-4E9B-B46C-F1719A936B37}" presName="spaceBetweenRectangles" presStyleCnt="0"/>
      <dgm:spPr/>
      <dgm:t>
        <a:bodyPr/>
        <a:lstStyle/>
        <a:p>
          <a:endParaRPr lang="tr-TR"/>
        </a:p>
      </dgm:t>
    </dgm:pt>
    <dgm:pt modelId="{DB661344-DE06-45E9-8346-9B1AF21367A6}" type="pres">
      <dgm:prSet presAssocID="{465B81E2-FA31-43B3-98AC-7D8171FEDF34}" presName="parentLin" presStyleCnt="0"/>
      <dgm:spPr/>
      <dgm:t>
        <a:bodyPr/>
        <a:lstStyle/>
        <a:p>
          <a:endParaRPr lang="tr-TR"/>
        </a:p>
      </dgm:t>
    </dgm:pt>
    <dgm:pt modelId="{97DB263D-BB77-4FDE-8251-F54C70E03C09}" type="pres">
      <dgm:prSet presAssocID="{465B81E2-FA31-43B3-98AC-7D8171FEDF34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620D5CDE-7E72-4923-B7A0-E1796724C302}" type="pres">
      <dgm:prSet presAssocID="{465B81E2-FA31-43B3-98AC-7D8171FEDF3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E0516B-5892-4BFF-BEA4-F78F04DA1EAE}" type="pres">
      <dgm:prSet presAssocID="{465B81E2-FA31-43B3-98AC-7D8171FEDF34}" presName="negativeSpace" presStyleCnt="0"/>
      <dgm:spPr/>
      <dgm:t>
        <a:bodyPr/>
        <a:lstStyle/>
        <a:p>
          <a:endParaRPr lang="tr-TR"/>
        </a:p>
      </dgm:t>
    </dgm:pt>
    <dgm:pt modelId="{A09E9738-BF25-4667-AF9B-AA807E879F3F}" type="pres">
      <dgm:prSet presAssocID="{465B81E2-FA31-43B3-98AC-7D8171FEDF3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2B717D-4124-4899-BD0A-9B03BECD1FA2}" type="pres">
      <dgm:prSet presAssocID="{D746E598-1DEF-4DB1-8981-E0F8104942FF}" presName="spaceBetweenRectangles" presStyleCnt="0"/>
      <dgm:spPr/>
      <dgm:t>
        <a:bodyPr/>
        <a:lstStyle/>
        <a:p>
          <a:endParaRPr lang="tr-TR"/>
        </a:p>
      </dgm:t>
    </dgm:pt>
    <dgm:pt modelId="{39850420-BED5-44B6-B15A-EACD7541E5CA}" type="pres">
      <dgm:prSet presAssocID="{7458B91F-BEEB-4EDF-8A30-21822CE07A05}" presName="parentLin" presStyleCnt="0"/>
      <dgm:spPr/>
      <dgm:t>
        <a:bodyPr/>
        <a:lstStyle/>
        <a:p>
          <a:endParaRPr lang="tr-TR"/>
        </a:p>
      </dgm:t>
    </dgm:pt>
    <dgm:pt modelId="{F0F575A2-355F-4D97-8FC7-C3E77A78EFED}" type="pres">
      <dgm:prSet presAssocID="{7458B91F-BEEB-4EDF-8A30-21822CE07A05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31A581DA-EBCD-4C5F-B8A4-67740C4C1212}" type="pres">
      <dgm:prSet presAssocID="{7458B91F-BEEB-4EDF-8A30-21822CE07A0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6991CE-28A8-4CE9-B634-D0FF7399026C}" type="pres">
      <dgm:prSet presAssocID="{7458B91F-BEEB-4EDF-8A30-21822CE07A05}" presName="negativeSpace" presStyleCnt="0"/>
      <dgm:spPr/>
      <dgm:t>
        <a:bodyPr/>
        <a:lstStyle/>
        <a:p>
          <a:endParaRPr lang="tr-TR"/>
        </a:p>
      </dgm:t>
    </dgm:pt>
    <dgm:pt modelId="{772FCF48-F1D7-4A67-A2FB-624975FB19F5}" type="pres">
      <dgm:prSet presAssocID="{7458B91F-BEEB-4EDF-8A30-21822CE07A0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D45672-419E-4A15-BE55-5697B1A47DDB}" type="presOf" srcId="{0A7FF707-1322-458B-8A54-2FB1BC9920E4}" destId="{940A2D2C-5EEE-46A6-9B69-E314273DEDB5}" srcOrd="0" destOrd="1" presId="urn:microsoft.com/office/officeart/2005/8/layout/list1"/>
    <dgm:cxn modelId="{F8631B5A-52F7-4FA4-BD23-BCB6AC876C59}" srcId="{EF14121B-1DD0-4378-BDAF-83CE1AB2B69F}" destId="{7458B91F-BEEB-4EDF-8A30-21822CE07A05}" srcOrd="4" destOrd="0" parTransId="{E8ECCB75-4F60-4E79-8E3A-1A6A3CB28ADE}" sibTransId="{CEC0E40A-BEB5-410A-963B-4C0592BE70FB}"/>
    <dgm:cxn modelId="{BD5BFE33-F4B3-45DE-A9B1-39F9EF12E65A}" srcId="{7458B91F-BEEB-4EDF-8A30-21822CE07A05}" destId="{7EA3C252-3EFD-4EBE-AF65-DAEB37C4404A}" srcOrd="0" destOrd="0" parTransId="{13FAD206-81D6-4639-8358-146E933E0B17}" sibTransId="{D47BC07D-AAD2-420F-A07D-00E355230137}"/>
    <dgm:cxn modelId="{9549972F-435B-4123-B307-CB9D87F0322E}" type="presOf" srcId="{FA369C5F-6F44-4DBF-BCCE-A85CC88DE609}" destId="{07DB169F-7F30-4C7A-BD46-2010A4549687}" srcOrd="0" destOrd="0" presId="urn:microsoft.com/office/officeart/2005/8/layout/list1"/>
    <dgm:cxn modelId="{B6E514AB-B570-4399-8479-EDBCB2AAA2F1}" type="presOf" srcId="{BF297203-115B-4076-A1B1-E04A01406F18}" destId="{AD99B4F4-B724-4A9D-89AD-47E1656F76DC}" srcOrd="1" destOrd="0" presId="urn:microsoft.com/office/officeart/2005/8/layout/list1"/>
    <dgm:cxn modelId="{04241F4F-3F1E-4C1B-9EE9-313E88D71AB6}" srcId="{273E0759-36FF-4192-8D81-36F1FA38371D}" destId="{6D3F0CF3-F5B0-4C22-ABB1-C25A8C4632B2}" srcOrd="0" destOrd="0" parTransId="{6812D0CB-AF86-4D36-ABDA-C8F4B944835D}" sibTransId="{1FE7CA91-A54F-494B-A4AB-4191C5E9291E}"/>
    <dgm:cxn modelId="{8EF8ED5C-CA46-4528-BAE9-9EE8FDEB48F9}" srcId="{BF297203-115B-4076-A1B1-E04A01406F18}" destId="{8A32B660-928B-4EFA-9725-D3A4F102E64F}" srcOrd="0" destOrd="0" parTransId="{2D7F5839-7C94-49B4-BAC0-A755EC944ECB}" sibTransId="{FC37E924-22DB-4265-8BEE-B2EFB7B2D047}"/>
    <dgm:cxn modelId="{8A35C649-1962-4011-9BF5-431F3BC3CE3C}" srcId="{3FE1816F-5EEF-4AB2-A78D-0CC392C88C48}" destId="{FA369C5F-6F44-4DBF-BCCE-A85CC88DE609}" srcOrd="0" destOrd="0" parTransId="{0AB03661-6E2E-4914-BE94-F702ACA42D47}" sibTransId="{023C39A6-75DB-48F8-B853-EA3D849ECC3E}"/>
    <dgm:cxn modelId="{12D519F8-F458-4482-A19F-29E551C6007E}" type="presOf" srcId="{3FE1816F-5EEF-4AB2-A78D-0CC392C88C48}" destId="{09AFB35A-E65B-4BFB-8096-7F1A99F8916F}" srcOrd="0" destOrd="0" presId="urn:microsoft.com/office/officeart/2005/8/layout/list1"/>
    <dgm:cxn modelId="{7E94ECCA-E40C-4C96-9D70-D4D2E038E3FB}" type="presOf" srcId="{273E0759-36FF-4192-8D81-36F1FA38371D}" destId="{6B8AC185-0E2B-4D1A-96B3-2CF650704AA4}" srcOrd="1" destOrd="0" presId="urn:microsoft.com/office/officeart/2005/8/layout/list1"/>
    <dgm:cxn modelId="{9828EE11-1499-415B-A94B-5F53F8867D27}" srcId="{7458B91F-BEEB-4EDF-8A30-21822CE07A05}" destId="{6E41D0C8-641C-4643-AD05-C80B02429960}" srcOrd="1" destOrd="0" parTransId="{FBFE40B8-8CFA-47EF-961B-789593B833C7}" sibTransId="{2CF50FBC-B7A6-49EF-A0C3-02F0F48D75AA}"/>
    <dgm:cxn modelId="{695F2722-B4E1-4D6B-AD85-5D96D1379892}" type="presOf" srcId="{6D3F0CF3-F5B0-4C22-ABB1-C25A8C4632B2}" destId="{A6C370DA-E071-4F9B-8C7C-8D00B8ED8792}" srcOrd="0" destOrd="0" presId="urn:microsoft.com/office/officeart/2005/8/layout/list1"/>
    <dgm:cxn modelId="{568F5498-5F81-46D2-954F-DA55600B5401}" type="presOf" srcId="{6E41D0C8-641C-4643-AD05-C80B02429960}" destId="{772FCF48-F1D7-4A67-A2FB-624975FB19F5}" srcOrd="0" destOrd="1" presId="urn:microsoft.com/office/officeart/2005/8/layout/list1"/>
    <dgm:cxn modelId="{5060B1B6-1BA6-441D-AFB1-4D748C8FB094}" srcId="{BF297203-115B-4076-A1B1-E04A01406F18}" destId="{0A7FF707-1322-458B-8A54-2FB1BC9920E4}" srcOrd="1" destOrd="0" parTransId="{89153993-D546-48F0-B2A1-96665D049665}" sibTransId="{1924D60C-3305-47B4-8A7E-4F6E54A4876F}"/>
    <dgm:cxn modelId="{0F8D41F4-EEBA-46FF-9621-4590F8E9E059}" type="presOf" srcId="{EF14121B-1DD0-4378-BDAF-83CE1AB2B69F}" destId="{06B2BA0F-62B3-4C04-8039-B325BBA2560C}" srcOrd="0" destOrd="0" presId="urn:microsoft.com/office/officeart/2005/8/layout/list1"/>
    <dgm:cxn modelId="{476CC6E3-59D4-4298-BEEF-541F15545E47}" type="presOf" srcId="{7458B91F-BEEB-4EDF-8A30-21822CE07A05}" destId="{F0F575A2-355F-4D97-8FC7-C3E77A78EFED}" srcOrd="0" destOrd="0" presId="urn:microsoft.com/office/officeart/2005/8/layout/list1"/>
    <dgm:cxn modelId="{FA306508-DA89-4DBC-9C48-B9B4F85D31B1}" type="presOf" srcId="{273E0759-36FF-4192-8D81-36F1FA38371D}" destId="{1FCF3EBB-24C5-4CC7-9BF3-59637F63909F}" srcOrd="0" destOrd="0" presId="urn:microsoft.com/office/officeart/2005/8/layout/list1"/>
    <dgm:cxn modelId="{CDAA1685-BE64-477C-BCFA-38AD856D8A84}" type="presOf" srcId="{3FE1816F-5EEF-4AB2-A78D-0CC392C88C48}" destId="{B6EC73ED-ABF0-4431-997A-A06254733454}" srcOrd="1" destOrd="0" presId="urn:microsoft.com/office/officeart/2005/8/layout/list1"/>
    <dgm:cxn modelId="{FA2D38DA-094C-478C-9EFF-23093AA13C30}" srcId="{EF14121B-1DD0-4378-BDAF-83CE1AB2B69F}" destId="{BF297203-115B-4076-A1B1-E04A01406F18}" srcOrd="2" destOrd="0" parTransId="{7A86A2F6-A3B7-4FB8-8DAB-6708F68AACD1}" sibTransId="{7B097103-5DE7-4E9B-B46C-F1719A936B37}"/>
    <dgm:cxn modelId="{EE9A81A1-ABAD-4113-AC45-3E4C52DAF38D}" type="presOf" srcId="{465B81E2-FA31-43B3-98AC-7D8171FEDF34}" destId="{620D5CDE-7E72-4923-B7A0-E1796724C302}" srcOrd="1" destOrd="0" presId="urn:microsoft.com/office/officeart/2005/8/layout/list1"/>
    <dgm:cxn modelId="{0862F1B5-A954-47C9-9C6D-F4D10311B494}" type="presOf" srcId="{8A32B660-928B-4EFA-9725-D3A4F102E64F}" destId="{940A2D2C-5EEE-46A6-9B69-E314273DEDB5}" srcOrd="0" destOrd="0" presId="urn:microsoft.com/office/officeart/2005/8/layout/list1"/>
    <dgm:cxn modelId="{B8F185ED-9282-4744-A0D4-B0620B9C0F61}" type="presOf" srcId="{BF297203-115B-4076-A1B1-E04A01406F18}" destId="{B0FDF424-000A-4579-8906-0616340D3A9B}" srcOrd="0" destOrd="0" presId="urn:microsoft.com/office/officeart/2005/8/layout/list1"/>
    <dgm:cxn modelId="{4CDA4F51-8BE0-4D30-82E5-19F77E077883}" srcId="{EF14121B-1DD0-4378-BDAF-83CE1AB2B69F}" destId="{465B81E2-FA31-43B3-98AC-7D8171FEDF34}" srcOrd="3" destOrd="0" parTransId="{DABC6B37-D207-49B0-9CC2-235572B25D8D}" sibTransId="{D746E598-1DEF-4DB1-8981-E0F8104942FF}"/>
    <dgm:cxn modelId="{42375A26-305A-45EE-99AB-C331B64C6A9F}" type="presOf" srcId="{7458B91F-BEEB-4EDF-8A30-21822CE07A05}" destId="{31A581DA-EBCD-4C5F-B8A4-67740C4C1212}" srcOrd="1" destOrd="0" presId="urn:microsoft.com/office/officeart/2005/8/layout/list1"/>
    <dgm:cxn modelId="{482506A2-4544-4212-89CE-AB2A53AC570C}" type="presOf" srcId="{465B81E2-FA31-43B3-98AC-7D8171FEDF34}" destId="{97DB263D-BB77-4FDE-8251-F54C70E03C09}" srcOrd="0" destOrd="0" presId="urn:microsoft.com/office/officeart/2005/8/layout/list1"/>
    <dgm:cxn modelId="{4ED1DF4E-41CC-4810-88BE-C1C34846237A}" srcId="{EF14121B-1DD0-4378-BDAF-83CE1AB2B69F}" destId="{3FE1816F-5EEF-4AB2-A78D-0CC392C88C48}" srcOrd="0" destOrd="0" parTransId="{9A4C6A32-A8E8-4C9B-AB72-A3D7B799470D}" sibTransId="{9B9108F4-D04C-4CAB-846D-1EFE32473FDE}"/>
    <dgm:cxn modelId="{9B0E3040-E4BB-4FB1-BB14-6639885E1D7E}" type="presOf" srcId="{B4D33182-62FE-412D-95E1-FD9D1B7E72E3}" destId="{A09E9738-BF25-4667-AF9B-AA807E879F3F}" srcOrd="0" destOrd="0" presId="urn:microsoft.com/office/officeart/2005/8/layout/list1"/>
    <dgm:cxn modelId="{05325A86-4E9C-49BA-82E1-9879093328A0}" srcId="{EF14121B-1DD0-4378-BDAF-83CE1AB2B69F}" destId="{273E0759-36FF-4192-8D81-36F1FA38371D}" srcOrd="1" destOrd="0" parTransId="{ECA2B406-F05D-45F2-AF8D-0D3E3128325B}" sibTransId="{19FB09E3-11C5-4D68-9E1B-5AA030FDC1E1}"/>
    <dgm:cxn modelId="{1ED167C1-C401-4DB4-A9B3-0BCDED9F0CD2}" srcId="{465B81E2-FA31-43B3-98AC-7D8171FEDF34}" destId="{B4D33182-62FE-412D-95E1-FD9D1B7E72E3}" srcOrd="0" destOrd="0" parTransId="{CADD984E-827F-4212-B40C-E9BE1BB3C641}" sibTransId="{493648C5-F3B7-4073-B86A-FE45E7D6C482}"/>
    <dgm:cxn modelId="{4C1E0420-E30E-48A4-A6C7-FBEBC586CAB9}" type="presOf" srcId="{7EA3C252-3EFD-4EBE-AF65-DAEB37C4404A}" destId="{772FCF48-F1D7-4A67-A2FB-624975FB19F5}" srcOrd="0" destOrd="0" presId="urn:microsoft.com/office/officeart/2005/8/layout/list1"/>
    <dgm:cxn modelId="{19BF8E9B-5126-46C7-AB6A-50212CE07AB1}" type="presParOf" srcId="{06B2BA0F-62B3-4C04-8039-B325BBA2560C}" destId="{59C3FF74-12C0-4C19-964F-58E961EED6C0}" srcOrd="0" destOrd="0" presId="urn:microsoft.com/office/officeart/2005/8/layout/list1"/>
    <dgm:cxn modelId="{C3A75B70-0877-4843-B16F-D6C9DB19604B}" type="presParOf" srcId="{59C3FF74-12C0-4C19-964F-58E961EED6C0}" destId="{09AFB35A-E65B-4BFB-8096-7F1A99F8916F}" srcOrd="0" destOrd="0" presId="urn:microsoft.com/office/officeart/2005/8/layout/list1"/>
    <dgm:cxn modelId="{94C3F8F1-06FF-4475-9462-289F058FB036}" type="presParOf" srcId="{59C3FF74-12C0-4C19-964F-58E961EED6C0}" destId="{B6EC73ED-ABF0-4431-997A-A06254733454}" srcOrd="1" destOrd="0" presId="urn:microsoft.com/office/officeart/2005/8/layout/list1"/>
    <dgm:cxn modelId="{CDF26AE4-1D3C-4657-91BA-F73D97EE7071}" type="presParOf" srcId="{06B2BA0F-62B3-4C04-8039-B325BBA2560C}" destId="{9D15AFB0-E545-42AA-AB26-1A249A5A018F}" srcOrd="1" destOrd="0" presId="urn:microsoft.com/office/officeart/2005/8/layout/list1"/>
    <dgm:cxn modelId="{F37F511B-96B5-4567-8F7B-CC1483F149B1}" type="presParOf" srcId="{06B2BA0F-62B3-4C04-8039-B325BBA2560C}" destId="{07DB169F-7F30-4C7A-BD46-2010A4549687}" srcOrd="2" destOrd="0" presId="urn:microsoft.com/office/officeart/2005/8/layout/list1"/>
    <dgm:cxn modelId="{71E78572-D492-47EF-AD63-BDCD716D83E6}" type="presParOf" srcId="{06B2BA0F-62B3-4C04-8039-B325BBA2560C}" destId="{4C2F2A94-91CE-4371-B144-E3E88668437D}" srcOrd="3" destOrd="0" presId="urn:microsoft.com/office/officeart/2005/8/layout/list1"/>
    <dgm:cxn modelId="{DF76A8C5-6D86-4612-9758-76F8FB7DC667}" type="presParOf" srcId="{06B2BA0F-62B3-4C04-8039-B325BBA2560C}" destId="{FAF98D8C-7A45-4A8C-AC09-84D52C8DA1A3}" srcOrd="4" destOrd="0" presId="urn:microsoft.com/office/officeart/2005/8/layout/list1"/>
    <dgm:cxn modelId="{20271153-5935-4F2B-8A4F-D3C2411A3636}" type="presParOf" srcId="{FAF98D8C-7A45-4A8C-AC09-84D52C8DA1A3}" destId="{1FCF3EBB-24C5-4CC7-9BF3-59637F63909F}" srcOrd="0" destOrd="0" presId="urn:microsoft.com/office/officeart/2005/8/layout/list1"/>
    <dgm:cxn modelId="{14E4158D-B512-4A8F-ADA7-EECC2E473074}" type="presParOf" srcId="{FAF98D8C-7A45-4A8C-AC09-84D52C8DA1A3}" destId="{6B8AC185-0E2B-4D1A-96B3-2CF650704AA4}" srcOrd="1" destOrd="0" presId="urn:microsoft.com/office/officeart/2005/8/layout/list1"/>
    <dgm:cxn modelId="{F8615AF2-F57F-4329-8C7C-1BC92407615C}" type="presParOf" srcId="{06B2BA0F-62B3-4C04-8039-B325BBA2560C}" destId="{49390560-7C3C-45A2-ADA7-1CF1D14DD6BD}" srcOrd="5" destOrd="0" presId="urn:microsoft.com/office/officeart/2005/8/layout/list1"/>
    <dgm:cxn modelId="{D4C51052-D0AB-4225-8EC9-4DD80A125DBE}" type="presParOf" srcId="{06B2BA0F-62B3-4C04-8039-B325BBA2560C}" destId="{A6C370DA-E071-4F9B-8C7C-8D00B8ED8792}" srcOrd="6" destOrd="0" presId="urn:microsoft.com/office/officeart/2005/8/layout/list1"/>
    <dgm:cxn modelId="{87D8D906-B53C-4B4F-9158-6C9EA9A2E18D}" type="presParOf" srcId="{06B2BA0F-62B3-4C04-8039-B325BBA2560C}" destId="{D4FCA2B3-E186-4607-BD62-D26279ED286E}" srcOrd="7" destOrd="0" presId="urn:microsoft.com/office/officeart/2005/8/layout/list1"/>
    <dgm:cxn modelId="{B953F7F9-4F21-40C1-82DE-E8C0576A04BE}" type="presParOf" srcId="{06B2BA0F-62B3-4C04-8039-B325BBA2560C}" destId="{570FDE7A-16F9-437C-A8B3-DC2431B544CC}" srcOrd="8" destOrd="0" presId="urn:microsoft.com/office/officeart/2005/8/layout/list1"/>
    <dgm:cxn modelId="{AC183D73-4D88-4D98-BFAD-B7E4EEB2C246}" type="presParOf" srcId="{570FDE7A-16F9-437C-A8B3-DC2431B544CC}" destId="{B0FDF424-000A-4579-8906-0616340D3A9B}" srcOrd="0" destOrd="0" presId="urn:microsoft.com/office/officeart/2005/8/layout/list1"/>
    <dgm:cxn modelId="{A0B55104-9931-4378-9F70-7827269F6DB9}" type="presParOf" srcId="{570FDE7A-16F9-437C-A8B3-DC2431B544CC}" destId="{AD99B4F4-B724-4A9D-89AD-47E1656F76DC}" srcOrd="1" destOrd="0" presId="urn:microsoft.com/office/officeart/2005/8/layout/list1"/>
    <dgm:cxn modelId="{DEED18A4-470C-4139-A7C6-2ECABD4CD2C2}" type="presParOf" srcId="{06B2BA0F-62B3-4C04-8039-B325BBA2560C}" destId="{EAEA0CB7-6AEB-4ABA-B3CC-F373C71963A8}" srcOrd="9" destOrd="0" presId="urn:microsoft.com/office/officeart/2005/8/layout/list1"/>
    <dgm:cxn modelId="{A08DA45D-E70C-472E-9C81-4F26816FF971}" type="presParOf" srcId="{06B2BA0F-62B3-4C04-8039-B325BBA2560C}" destId="{940A2D2C-5EEE-46A6-9B69-E314273DEDB5}" srcOrd="10" destOrd="0" presId="urn:microsoft.com/office/officeart/2005/8/layout/list1"/>
    <dgm:cxn modelId="{CE8162E1-4A2D-4F51-818E-556922204258}" type="presParOf" srcId="{06B2BA0F-62B3-4C04-8039-B325BBA2560C}" destId="{6A7BA34B-3699-40E2-A16C-AA3FF3BDAB8A}" srcOrd="11" destOrd="0" presId="urn:microsoft.com/office/officeart/2005/8/layout/list1"/>
    <dgm:cxn modelId="{ACACB182-DECC-424E-9771-46F5EAC39A58}" type="presParOf" srcId="{06B2BA0F-62B3-4C04-8039-B325BBA2560C}" destId="{DB661344-DE06-45E9-8346-9B1AF21367A6}" srcOrd="12" destOrd="0" presId="urn:microsoft.com/office/officeart/2005/8/layout/list1"/>
    <dgm:cxn modelId="{E0E1E5F3-07D1-44B8-A756-772783DD48C7}" type="presParOf" srcId="{DB661344-DE06-45E9-8346-9B1AF21367A6}" destId="{97DB263D-BB77-4FDE-8251-F54C70E03C09}" srcOrd="0" destOrd="0" presId="urn:microsoft.com/office/officeart/2005/8/layout/list1"/>
    <dgm:cxn modelId="{F23190CF-453D-4B99-94AC-DD1DCA6D2279}" type="presParOf" srcId="{DB661344-DE06-45E9-8346-9B1AF21367A6}" destId="{620D5CDE-7E72-4923-B7A0-E1796724C302}" srcOrd="1" destOrd="0" presId="urn:microsoft.com/office/officeart/2005/8/layout/list1"/>
    <dgm:cxn modelId="{4D1FBFE8-827F-4A63-BA81-3EAFC2721F91}" type="presParOf" srcId="{06B2BA0F-62B3-4C04-8039-B325BBA2560C}" destId="{C0E0516B-5892-4BFF-BEA4-F78F04DA1EAE}" srcOrd="13" destOrd="0" presId="urn:microsoft.com/office/officeart/2005/8/layout/list1"/>
    <dgm:cxn modelId="{4C360973-1671-460D-A64F-B5DB4A9815EC}" type="presParOf" srcId="{06B2BA0F-62B3-4C04-8039-B325BBA2560C}" destId="{A09E9738-BF25-4667-AF9B-AA807E879F3F}" srcOrd="14" destOrd="0" presId="urn:microsoft.com/office/officeart/2005/8/layout/list1"/>
    <dgm:cxn modelId="{BF5E9C8D-DA8E-4B84-98C3-EEDE6D653692}" type="presParOf" srcId="{06B2BA0F-62B3-4C04-8039-B325BBA2560C}" destId="{102B717D-4124-4899-BD0A-9B03BECD1FA2}" srcOrd="15" destOrd="0" presId="urn:microsoft.com/office/officeart/2005/8/layout/list1"/>
    <dgm:cxn modelId="{B2D87096-DADA-4C53-8327-DB91099173B1}" type="presParOf" srcId="{06B2BA0F-62B3-4C04-8039-B325BBA2560C}" destId="{39850420-BED5-44B6-B15A-EACD7541E5CA}" srcOrd="16" destOrd="0" presId="urn:microsoft.com/office/officeart/2005/8/layout/list1"/>
    <dgm:cxn modelId="{2196203D-634D-4105-B523-3D90396376F4}" type="presParOf" srcId="{39850420-BED5-44B6-B15A-EACD7541E5CA}" destId="{F0F575A2-355F-4D97-8FC7-C3E77A78EFED}" srcOrd="0" destOrd="0" presId="urn:microsoft.com/office/officeart/2005/8/layout/list1"/>
    <dgm:cxn modelId="{B8972E0C-4113-42AF-A756-DD4F6D75A4E5}" type="presParOf" srcId="{39850420-BED5-44B6-B15A-EACD7541E5CA}" destId="{31A581DA-EBCD-4C5F-B8A4-67740C4C1212}" srcOrd="1" destOrd="0" presId="urn:microsoft.com/office/officeart/2005/8/layout/list1"/>
    <dgm:cxn modelId="{B4AA8966-FA88-456F-9A14-E22C1EFBA41F}" type="presParOf" srcId="{06B2BA0F-62B3-4C04-8039-B325BBA2560C}" destId="{EB6991CE-28A8-4CE9-B634-D0FF7399026C}" srcOrd="17" destOrd="0" presId="urn:microsoft.com/office/officeart/2005/8/layout/list1"/>
    <dgm:cxn modelId="{6ACC3C77-5262-42DC-AACB-04302B2775B5}" type="presParOf" srcId="{06B2BA0F-62B3-4C04-8039-B325BBA2560C}" destId="{772FCF48-F1D7-4A67-A2FB-624975FB19F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5B8DF-113D-4895-B750-AC5FE189762C}">
      <dsp:nvSpPr>
        <dsp:cNvPr id="0" name=""/>
        <dsp:cNvSpPr/>
      </dsp:nvSpPr>
      <dsp:spPr>
        <a:xfrm>
          <a:off x="-5446225" y="-833917"/>
          <a:ext cx="6484799" cy="6484799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A60B9-0522-4DCA-B0FD-B304E8F939DB}">
      <dsp:nvSpPr>
        <dsp:cNvPr id="0" name=""/>
        <dsp:cNvSpPr/>
      </dsp:nvSpPr>
      <dsp:spPr>
        <a:xfrm>
          <a:off x="387160" y="253661"/>
          <a:ext cx="8234632" cy="507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3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3200" b="1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Temel Stratejiler</a:t>
          </a:r>
          <a:endParaRPr lang="tr-TR" sz="3200" b="1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87160" y="253661"/>
        <a:ext cx="8234632" cy="507129"/>
      </dsp:txXfrm>
    </dsp:sp>
    <dsp:sp modelId="{8696B648-ACCF-4547-BED9-102438FCD319}">
      <dsp:nvSpPr>
        <dsp:cNvPr id="0" name=""/>
        <dsp:cNvSpPr/>
      </dsp:nvSpPr>
      <dsp:spPr>
        <a:xfrm>
          <a:off x="70204" y="190270"/>
          <a:ext cx="633912" cy="633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2BEFD8-FFA9-4919-974E-5B7B1ECFD365}">
      <dsp:nvSpPr>
        <dsp:cNvPr id="0" name=""/>
        <dsp:cNvSpPr/>
      </dsp:nvSpPr>
      <dsp:spPr>
        <a:xfrm>
          <a:off x="804309" y="1014259"/>
          <a:ext cx="7817483" cy="50712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3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3200" b="1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Destek Programları</a:t>
          </a:r>
          <a:endParaRPr lang="tr-TR" sz="3200" b="1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04309" y="1014259"/>
        <a:ext cx="7817483" cy="507129"/>
      </dsp:txXfrm>
    </dsp:sp>
    <dsp:sp modelId="{6825C10B-4FF7-44FC-84FA-F6821F0CDD47}">
      <dsp:nvSpPr>
        <dsp:cNvPr id="0" name=""/>
        <dsp:cNvSpPr/>
      </dsp:nvSpPr>
      <dsp:spPr>
        <a:xfrm>
          <a:off x="487353" y="950868"/>
          <a:ext cx="633912" cy="633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02E3C1-9F89-4AC9-A17F-ECFBBD52C258}">
      <dsp:nvSpPr>
        <dsp:cNvPr id="0" name=""/>
        <dsp:cNvSpPr/>
      </dsp:nvSpPr>
      <dsp:spPr>
        <a:xfrm>
          <a:off x="995061" y="1774858"/>
          <a:ext cx="7626731" cy="50712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3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3200" b="1" kern="1200" smtClean="0">
              <a:solidFill>
                <a:schemeClr val="tx1"/>
              </a:solidFill>
              <a:effectLst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İstatistikler</a:t>
          </a:r>
          <a:endParaRPr lang="tr-TR" sz="3200" b="1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95061" y="1774858"/>
        <a:ext cx="7626731" cy="507129"/>
      </dsp:txXfrm>
    </dsp:sp>
    <dsp:sp modelId="{5E10F9E3-EFDD-408D-9A9B-6060BB1036EF}">
      <dsp:nvSpPr>
        <dsp:cNvPr id="0" name=""/>
        <dsp:cNvSpPr/>
      </dsp:nvSpPr>
      <dsp:spPr>
        <a:xfrm>
          <a:off x="678105" y="1711467"/>
          <a:ext cx="633912" cy="633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52FB21-1368-4559-87E1-AF7D4347AF57}">
      <dsp:nvSpPr>
        <dsp:cNvPr id="0" name=""/>
        <dsp:cNvSpPr/>
      </dsp:nvSpPr>
      <dsp:spPr>
        <a:xfrm>
          <a:off x="995061" y="2534975"/>
          <a:ext cx="7626731" cy="5071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3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Fikri Haklar</a:t>
          </a:r>
          <a:endParaRPr lang="tr-TR" sz="3200" b="1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95061" y="2534975"/>
        <a:ext cx="7626731" cy="507129"/>
      </dsp:txXfrm>
    </dsp:sp>
    <dsp:sp modelId="{206F34BE-3DE3-4331-BF49-52AC23BB4D84}">
      <dsp:nvSpPr>
        <dsp:cNvPr id="0" name=""/>
        <dsp:cNvSpPr/>
      </dsp:nvSpPr>
      <dsp:spPr>
        <a:xfrm>
          <a:off x="678105" y="2471584"/>
          <a:ext cx="633912" cy="633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79F3-98D6-4C3D-BB7A-0F3D9A5BADAB}">
      <dsp:nvSpPr>
        <dsp:cNvPr id="0" name=""/>
        <dsp:cNvSpPr/>
      </dsp:nvSpPr>
      <dsp:spPr>
        <a:xfrm>
          <a:off x="804309" y="3295574"/>
          <a:ext cx="7817483" cy="507129"/>
        </a:xfrm>
        <a:prstGeom prst="rect">
          <a:avLst/>
        </a:prstGeom>
        <a:solidFill>
          <a:srgbClr val="BBA9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3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Yenilikler</a:t>
          </a:r>
          <a:endParaRPr lang="tr-TR" sz="3200" b="1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04309" y="3295574"/>
        <a:ext cx="7817483" cy="507129"/>
      </dsp:txXfrm>
    </dsp:sp>
    <dsp:sp modelId="{F76BC3B8-35E0-48A7-9524-FE385FA279C5}">
      <dsp:nvSpPr>
        <dsp:cNvPr id="0" name=""/>
        <dsp:cNvSpPr/>
      </dsp:nvSpPr>
      <dsp:spPr>
        <a:xfrm>
          <a:off x="487353" y="3232182"/>
          <a:ext cx="633912" cy="633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7B1EFE-A1B0-4364-8F14-433E15A6DE35}">
      <dsp:nvSpPr>
        <dsp:cNvPr id="0" name=""/>
        <dsp:cNvSpPr/>
      </dsp:nvSpPr>
      <dsp:spPr>
        <a:xfrm>
          <a:off x="387160" y="4056172"/>
          <a:ext cx="8234632" cy="507129"/>
        </a:xfrm>
        <a:prstGeom prst="rect">
          <a:avLst/>
        </a:prstGeom>
        <a:solidFill>
          <a:srgbClr val="7C6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3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err="1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Arayüzler</a:t>
          </a:r>
          <a:endParaRPr lang="tr-TR" sz="3200" b="1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87160" y="4056172"/>
        <a:ext cx="8234632" cy="507129"/>
      </dsp:txXfrm>
    </dsp:sp>
    <dsp:sp modelId="{7F891491-1749-4DD6-A40B-662D16FF9367}">
      <dsp:nvSpPr>
        <dsp:cNvPr id="0" name=""/>
        <dsp:cNvSpPr/>
      </dsp:nvSpPr>
      <dsp:spPr>
        <a:xfrm>
          <a:off x="128201" y="3997890"/>
          <a:ext cx="633912" cy="633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43962-02E4-4BA8-B940-E472C82AD687}">
      <dsp:nvSpPr>
        <dsp:cNvPr id="0" name=""/>
        <dsp:cNvSpPr/>
      </dsp:nvSpPr>
      <dsp:spPr>
        <a:xfrm>
          <a:off x="1528778" y="548793"/>
          <a:ext cx="2047859" cy="13659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Değer zinciri boyunca bilginin sistematik akışına izin verecek araçlar</a:t>
          </a:r>
          <a:endParaRPr lang="tr-TR" sz="1600" kern="12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sp:txBody>
      <dsp:txXfrm>
        <a:off x="1856436" y="548793"/>
        <a:ext cx="1720202" cy="1365922"/>
      </dsp:txXfrm>
    </dsp:sp>
    <dsp:sp modelId="{972136A6-22F2-4E3D-9E9B-E2BE4C64B22D}">
      <dsp:nvSpPr>
        <dsp:cNvPr id="0" name=""/>
        <dsp:cNvSpPr/>
      </dsp:nvSpPr>
      <dsp:spPr>
        <a:xfrm>
          <a:off x="1528778" y="1914716"/>
          <a:ext cx="2047859" cy="13659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Odaklı bilgi üretimi </a:t>
          </a:r>
          <a:endParaRPr lang="tr-TR" sz="1600" kern="12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sp:txBody>
      <dsp:txXfrm>
        <a:off x="1856436" y="1914716"/>
        <a:ext cx="1720202" cy="1365922"/>
      </dsp:txXfrm>
    </dsp:sp>
    <dsp:sp modelId="{307A518C-6E3A-4CAB-8896-BB5A321AC091}">
      <dsp:nvSpPr>
        <dsp:cNvPr id="0" name=""/>
        <dsp:cNvSpPr/>
      </dsp:nvSpPr>
      <dsp:spPr>
        <a:xfrm>
          <a:off x="1528778" y="3280638"/>
          <a:ext cx="2047859" cy="13659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Hedeflere erişim/Çıktı bazlı aşamalı destek</a:t>
          </a:r>
          <a:endParaRPr lang="tr-TR" sz="1600" kern="12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sp:txBody>
      <dsp:txXfrm>
        <a:off x="1856436" y="3280638"/>
        <a:ext cx="1720202" cy="1365922"/>
      </dsp:txXfrm>
    </dsp:sp>
    <dsp:sp modelId="{324FDD68-8D78-4E22-A702-B43C561CDDB4}">
      <dsp:nvSpPr>
        <dsp:cNvPr id="0" name=""/>
        <dsp:cNvSpPr/>
      </dsp:nvSpPr>
      <dsp:spPr>
        <a:xfrm>
          <a:off x="436586" y="2697"/>
          <a:ext cx="1365239" cy="13652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Nitelikli Bilgi</a:t>
          </a:r>
          <a:endParaRPr lang="tr-TR" sz="2100" b="1" kern="12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sp:txBody>
      <dsp:txXfrm>
        <a:off x="636521" y="202632"/>
        <a:ext cx="965369" cy="965369"/>
      </dsp:txXfrm>
    </dsp:sp>
    <dsp:sp modelId="{7A6A25C6-3086-4A19-BEBD-76D0B8D92907}">
      <dsp:nvSpPr>
        <dsp:cNvPr id="0" name=""/>
        <dsp:cNvSpPr/>
      </dsp:nvSpPr>
      <dsp:spPr>
        <a:xfrm>
          <a:off x="4941878" y="548793"/>
          <a:ext cx="2047859" cy="13659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Bireylerin desteklenmesi değil kritik kitlenin oluşturulması </a:t>
          </a:r>
          <a:endParaRPr lang="tr-TR" sz="1600" kern="12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sp:txBody>
      <dsp:txXfrm>
        <a:off x="5269536" y="548793"/>
        <a:ext cx="1720202" cy="1365922"/>
      </dsp:txXfrm>
    </dsp:sp>
    <dsp:sp modelId="{C35554D8-367E-4F56-A260-504BD0C4D59A}">
      <dsp:nvSpPr>
        <dsp:cNvPr id="0" name=""/>
        <dsp:cNvSpPr/>
      </dsp:nvSpPr>
      <dsp:spPr>
        <a:xfrm>
          <a:off x="4941878" y="1914716"/>
          <a:ext cx="2047859" cy="13659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Kurumsal bazda tetikleme</a:t>
          </a:r>
          <a:endParaRPr lang="tr-TR" sz="1600" kern="12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sp:txBody>
      <dsp:txXfrm>
        <a:off x="5269536" y="1914716"/>
        <a:ext cx="1720202" cy="1365922"/>
      </dsp:txXfrm>
    </dsp:sp>
    <dsp:sp modelId="{405168E4-9958-4F29-B0F9-F7A66FD5A3AB}">
      <dsp:nvSpPr>
        <dsp:cNvPr id="0" name=""/>
        <dsp:cNvSpPr/>
      </dsp:nvSpPr>
      <dsp:spPr>
        <a:xfrm>
          <a:off x="4941878" y="3280638"/>
          <a:ext cx="2047859" cy="13659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Sektörler arasında bilgi akışını sağlayacak insan kaynağı hareketliliği  </a:t>
          </a:r>
          <a:endParaRPr lang="tr-TR" sz="1600" kern="12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sp:txBody>
      <dsp:txXfrm>
        <a:off x="5269536" y="3280638"/>
        <a:ext cx="1720202" cy="1365922"/>
      </dsp:txXfrm>
    </dsp:sp>
    <dsp:sp modelId="{88645A22-29A2-4787-9891-BF2978B25A7A}">
      <dsp:nvSpPr>
        <dsp:cNvPr id="0" name=""/>
        <dsp:cNvSpPr/>
      </dsp:nvSpPr>
      <dsp:spPr>
        <a:xfrm>
          <a:off x="3849686" y="2697"/>
          <a:ext cx="1365239" cy="13652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rPr>
            <a:t>Nitelikli İnsan</a:t>
          </a:r>
          <a:endParaRPr lang="tr-TR" sz="2100" b="1" kern="1200" dirty="0">
            <a:solidFill>
              <a:schemeClr val="tx1"/>
            </a:solidFill>
            <a:latin typeface="Helvetica" panose="020B0604020202020204" pitchFamily="34" charset="0"/>
            <a:ea typeface="Tahoma" panose="020B0604030504040204" pitchFamily="34" charset="0"/>
            <a:cs typeface="Helvetica" panose="020B0604020202020204" pitchFamily="34" charset="0"/>
          </a:endParaRPr>
        </a:p>
      </dsp:txBody>
      <dsp:txXfrm>
        <a:off x="4049621" y="202632"/>
        <a:ext cx="965369" cy="965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1386-F40A-4EF5-89C4-B403762F52BC}">
      <dsp:nvSpPr>
        <dsp:cNvPr id="0" name=""/>
        <dsp:cNvSpPr/>
      </dsp:nvSpPr>
      <dsp:spPr>
        <a:xfrm>
          <a:off x="0" y="189204"/>
          <a:ext cx="2610049" cy="15660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684A8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Gelişme raporu veya en geç sonuç raporu ile birlikte</a:t>
          </a:r>
          <a:endParaRPr lang="tr-TR" sz="2000" kern="1200" dirty="0"/>
        </a:p>
      </dsp:txBody>
      <dsp:txXfrm>
        <a:off x="0" y="189204"/>
        <a:ext cx="2610049" cy="1566029"/>
      </dsp:txXfrm>
    </dsp:sp>
    <dsp:sp modelId="{3A0B111D-8E6E-4219-BABB-14BB15B7A9D3}">
      <dsp:nvSpPr>
        <dsp:cNvPr id="0" name=""/>
        <dsp:cNvSpPr/>
      </dsp:nvSpPr>
      <dsp:spPr>
        <a:xfrm>
          <a:off x="2871054" y="189204"/>
          <a:ext cx="2610049" cy="1566029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Fikri ürünün niteliği, hak sahipliği durumu ve oranları</a:t>
          </a:r>
          <a:endParaRPr lang="tr-TR" sz="2000" kern="1200" dirty="0" smtClean="0"/>
        </a:p>
      </dsp:txBody>
      <dsp:txXfrm>
        <a:off x="2871054" y="189204"/>
        <a:ext cx="2610049" cy="1566029"/>
      </dsp:txXfrm>
    </dsp:sp>
    <dsp:sp modelId="{B494B48E-FA15-481F-A469-2C6D2E603EBE}">
      <dsp:nvSpPr>
        <dsp:cNvPr id="0" name=""/>
        <dsp:cNvSpPr/>
      </dsp:nvSpPr>
      <dsp:spPr>
        <a:xfrm>
          <a:off x="5742109" y="189204"/>
          <a:ext cx="2610049" cy="1566029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35B2D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Tescil veya koruma başvurusu için 3 ay (GYK kararıyla en fazla 1 yıl) süre</a:t>
          </a:r>
        </a:p>
      </dsp:txBody>
      <dsp:txXfrm>
        <a:off x="5742109" y="189204"/>
        <a:ext cx="2610049" cy="1566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AD1B6-3674-44DA-ACC3-27B248519611}">
      <dsp:nvSpPr>
        <dsp:cNvPr id="0" name=""/>
        <dsp:cNvSpPr/>
      </dsp:nvSpPr>
      <dsp:spPr>
        <a:xfrm>
          <a:off x="7340" y="628685"/>
          <a:ext cx="2194073" cy="13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Yürütücüden yazılı teyit alınır</a:t>
          </a:r>
          <a:endParaRPr lang="tr-TR" sz="1600" kern="1200" dirty="0"/>
        </a:p>
      </dsp:txBody>
      <dsp:txXfrm>
        <a:off x="45897" y="667242"/>
        <a:ext cx="2116959" cy="1239329"/>
      </dsp:txXfrm>
    </dsp:sp>
    <dsp:sp modelId="{47BEC6C4-89FC-4F9C-B16C-31717E1E6329}">
      <dsp:nvSpPr>
        <dsp:cNvPr id="0" name=""/>
        <dsp:cNvSpPr/>
      </dsp:nvSpPr>
      <dsp:spPr>
        <a:xfrm>
          <a:off x="2394492" y="1014841"/>
          <a:ext cx="465143" cy="544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2394492" y="1123667"/>
        <a:ext cx="325600" cy="326478"/>
      </dsp:txXfrm>
    </dsp:sp>
    <dsp:sp modelId="{1F79EB19-A4A8-4495-8DA5-836993E92F2E}">
      <dsp:nvSpPr>
        <dsp:cNvPr id="0" name=""/>
        <dsp:cNvSpPr/>
      </dsp:nvSpPr>
      <dsp:spPr>
        <a:xfrm>
          <a:off x="3079042" y="628685"/>
          <a:ext cx="2194073" cy="13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GYK gündemine taşınır</a:t>
          </a:r>
          <a:endParaRPr lang="tr-TR" sz="1600" kern="1200" dirty="0" smtClean="0"/>
        </a:p>
      </dsp:txBody>
      <dsp:txXfrm>
        <a:off x="3117599" y="667242"/>
        <a:ext cx="2116959" cy="1239329"/>
      </dsp:txXfrm>
    </dsp:sp>
    <dsp:sp modelId="{27210739-E6DD-490F-A0EF-5225A349E743}">
      <dsp:nvSpPr>
        <dsp:cNvPr id="0" name=""/>
        <dsp:cNvSpPr/>
      </dsp:nvSpPr>
      <dsp:spPr>
        <a:xfrm>
          <a:off x="5466194" y="1014841"/>
          <a:ext cx="465143" cy="544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466194" y="1123667"/>
        <a:ext cx="325600" cy="326478"/>
      </dsp:txXfrm>
    </dsp:sp>
    <dsp:sp modelId="{8B0CD6D3-49F3-45DF-9991-13737F590B12}">
      <dsp:nvSpPr>
        <dsp:cNvPr id="0" name=""/>
        <dsp:cNvSpPr/>
      </dsp:nvSpPr>
      <dsp:spPr>
        <a:xfrm>
          <a:off x="6150745" y="628685"/>
          <a:ext cx="2194073" cy="13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Yararlı olduğu kanısı oluşursa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Başkanlık Oluru alınır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Konu TTO Başkanlığına iletilir</a:t>
          </a:r>
          <a:endParaRPr lang="tr-TR" sz="1200" kern="1200" dirty="0"/>
        </a:p>
      </dsp:txBody>
      <dsp:txXfrm>
        <a:off x="6189302" y="667242"/>
        <a:ext cx="2116959" cy="1239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2B780-BE0F-4C72-B22C-96C0CB2F7E06}">
      <dsp:nvSpPr>
        <dsp:cNvPr id="0" name=""/>
        <dsp:cNvSpPr/>
      </dsp:nvSpPr>
      <dsp:spPr>
        <a:xfrm>
          <a:off x="0" y="412575"/>
          <a:ext cx="63245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0DECD-DF1E-4024-BC17-E32A9262C9FE}">
      <dsp:nvSpPr>
        <dsp:cNvPr id="0" name=""/>
        <dsp:cNvSpPr/>
      </dsp:nvSpPr>
      <dsp:spPr>
        <a:xfrm>
          <a:off x="316229" y="28815"/>
          <a:ext cx="4427218" cy="7675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E-imza ile Başvuru</a:t>
          </a:r>
        </a:p>
      </dsp:txBody>
      <dsp:txXfrm>
        <a:off x="353696" y="66282"/>
        <a:ext cx="4352284" cy="692586"/>
      </dsp:txXfrm>
    </dsp:sp>
    <dsp:sp modelId="{A2A22616-6AAC-4396-8B93-A78FACF5CE32}">
      <dsp:nvSpPr>
        <dsp:cNvPr id="0" name=""/>
        <dsp:cNvSpPr/>
      </dsp:nvSpPr>
      <dsp:spPr>
        <a:xfrm>
          <a:off x="0" y="1591935"/>
          <a:ext cx="63245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E8902-246F-48E2-9ECC-FDAA12C4E766}">
      <dsp:nvSpPr>
        <dsp:cNvPr id="0" name=""/>
        <dsp:cNvSpPr/>
      </dsp:nvSpPr>
      <dsp:spPr>
        <a:xfrm>
          <a:off x="316229" y="1208175"/>
          <a:ext cx="4427218" cy="76752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Başvuru Formlarında Revizyon</a:t>
          </a:r>
          <a:endParaRPr lang="tr-TR" sz="24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53696" y="1245642"/>
        <a:ext cx="4352284" cy="692586"/>
      </dsp:txXfrm>
    </dsp:sp>
    <dsp:sp modelId="{76953469-D5A1-4B13-B508-27BF1B1BBD75}">
      <dsp:nvSpPr>
        <dsp:cNvPr id="0" name=""/>
        <dsp:cNvSpPr/>
      </dsp:nvSpPr>
      <dsp:spPr>
        <a:xfrm>
          <a:off x="0" y="2771295"/>
          <a:ext cx="63245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1532F-4449-4709-B997-919FF6784B2F}">
      <dsp:nvSpPr>
        <dsp:cNvPr id="0" name=""/>
        <dsp:cNvSpPr/>
      </dsp:nvSpPr>
      <dsp:spPr>
        <a:xfrm>
          <a:off x="316229" y="2387535"/>
          <a:ext cx="4427218" cy="767520"/>
        </a:xfrm>
        <a:prstGeom prst="roundRect">
          <a:avLst/>
        </a:prstGeom>
        <a:solidFill>
          <a:srgbClr val="93CD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Değerlendirme Ölçütlerinde Değişiklik</a:t>
          </a:r>
          <a:endParaRPr lang="tr-TR" sz="24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53696" y="2425002"/>
        <a:ext cx="4352284" cy="692586"/>
      </dsp:txXfrm>
    </dsp:sp>
    <dsp:sp modelId="{BEBD4C8E-4513-40EC-A576-6AB07C79857F}">
      <dsp:nvSpPr>
        <dsp:cNvPr id="0" name=""/>
        <dsp:cNvSpPr/>
      </dsp:nvSpPr>
      <dsp:spPr>
        <a:xfrm>
          <a:off x="0" y="3950655"/>
          <a:ext cx="6324598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541528" rIns="49085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Proje disiplinler arası çalışma içeriyor mu?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Araştırmanın çevreye doğrudan veya dolaylı olası zararlı etkisi söz konusu mu?</a:t>
          </a:r>
        </a:p>
      </dsp:txBody>
      <dsp:txXfrm>
        <a:off x="0" y="3950655"/>
        <a:ext cx="6324598" cy="1556100"/>
      </dsp:txXfrm>
    </dsp:sp>
    <dsp:sp modelId="{B27D423A-7812-4E24-B530-6A31E070F364}">
      <dsp:nvSpPr>
        <dsp:cNvPr id="0" name=""/>
        <dsp:cNvSpPr/>
      </dsp:nvSpPr>
      <dsp:spPr>
        <a:xfrm>
          <a:off x="316229" y="3566895"/>
          <a:ext cx="4427218" cy="76752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Yeni Sorular</a:t>
          </a:r>
        </a:p>
      </dsp:txBody>
      <dsp:txXfrm>
        <a:off x="353696" y="3604362"/>
        <a:ext cx="4352284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88DB7-ADCF-4891-9E75-7AF385590C18}">
      <dsp:nvSpPr>
        <dsp:cNvPr id="0" name=""/>
        <dsp:cNvSpPr/>
      </dsp:nvSpPr>
      <dsp:spPr>
        <a:xfrm rot="10800000">
          <a:off x="1841897" y="272"/>
          <a:ext cx="6575728" cy="742420"/>
        </a:xfrm>
        <a:prstGeom prst="homePlate">
          <a:avLst/>
        </a:prstGeom>
        <a:solidFill>
          <a:srgbClr val="B5DDE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38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Bütçe Kalemleri Arasında Aktarım</a:t>
          </a:r>
          <a:endParaRPr lang="tr-TR" sz="24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0800000">
        <a:off x="2027502" y="272"/>
        <a:ext cx="6390123" cy="742420"/>
      </dsp:txXfrm>
    </dsp:sp>
    <dsp:sp modelId="{EC14C45D-68D7-4BE3-9DFD-2E369B814AD2}">
      <dsp:nvSpPr>
        <dsp:cNvPr id="0" name=""/>
        <dsp:cNvSpPr/>
      </dsp:nvSpPr>
      <dsp:spPr>
        <a:xfrm>
          <a:off x="1470687" y="272"/>
          <a:ext cx="742420" cy="742420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EB4E54B-7591-4EB0-941C-67CC85DFDBBF}">
      <dsp:nvSpPr>
        <dsp:cNvPr id="0" name=""/>
        <dsp:cNvSpPr/>
      </dsp:nvSpPr>
      <dsp:spPr>
        <a:xfrm rot="10800000">
          <a:off x="1841897" y="964310"/>
          <a:ext cx="6575728" cy="742420"/>
        </a:xfrm>
        <a:prstGeom prst="homePlate">
          <a:avLst/>
        </a:prstGeom>
        <a:solidFill>
          <a:srgbClr val="B7CB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38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Kotalar</a:t>
          </a:r>
        </a:p>
      </dsp:txBody>
      <dsp:txXfrm rot="10800000">
        <a:off x="2027502" y="964310"/>
        <a:ext cx="6390123" cy="742420"/>
      </dsp:txXfrm>
    </dsp:sp>
    <dsp:sp modelId="{34290AB8-0C99-4CE6-9A81-87CCCE02ED73}">
      <dsp:nvSpPr>
        <dsp:cNvPr id="0" name=""/>
        <dsp:cNvSpPr/>
      </dsp:nvSpPr>
      <dsp:spPr>
        <a:xfrm>
          <a:off x="1470687" y="964310"/>
          <a:ext cx="742420" cy="74242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9F4FD6-219B-441F-9B6E-90EFA3824C21}">
      <dsp:nvSpPr>
        <dsp:cNvPr id="0" name=""/>
        <dsp:cNvSpPr/>
      </dsp:nvSpPr>
      <dsp:spPr>
        <a:xfrm rot="10800000">
          <a:off x="1841897" y="1928348"/>
          <a:ext cx="6575728" cy="742420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38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Bursiyer Değişiklikleri</a:t>
          </a:r>
        </a:p>
      </dsp:txBody>
      <dsp:txXfrm rot="10800000">
        <a:off x="2027502" y="1928348"/>
        <a:ext cx="6390123" cy="742420"/>
      </dsp:txXfrm>
    </dsp:sp>
    <dsp:sp modelId="{7158F07B-D403-4B40-BC75-5A814A45C9CA}">
      <dsp:nvSpPr>
        <dsp:cNvPr id="0" name=""/>
        <dsp:cNvSpPr/>
      </dsp:nvSpPr>
      <dsp:spPr>
        <a:xfrm>
          <a:off x="1470687" y="1928348"/>
          <a:ext cx="742420" cy="74242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304B32-770F-4B16-9288-F8D8C312EA1F}">
      <dsp:nvSpPr>
        <dsp:cNvPr id="0" name=""/>
        <dsp:cNvSpPr/>
      </dsp:nvSpPr>
      <dsp:spPr>
        <a:xfrm rot="10800000">
          <a:off x="1841897" y="2892387"/>
          <a:ext cx="6575728" cy="742420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38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Yurt Dışı Saha Çalışması</a:t>
          </a:r>
        </a:p>
      </dsp:txBody>
      <dsp:txXfrm rot="10800000">
        <a:off x="2027502" y="2892387"/>
        <a:ext cx="6390123" cy="742420"/>
      </dsp:txXfrm>
    </dsp:sp>
    <dsp:sp modelId="{9DDD2E2F-D230-4E3A-82F5-164890EA850E}">
      <dsp:nvSpPr>
        <dsp:cNvPr id="0" name=""/>
        <dsp:cNvSpPr/>
      </dsp:nvSpPr>
      <dsp:spPr>
        <a:xfrm>
          <a:off x="1470687" y="2892387"/>
          <a:ext cx="742420" cy="74242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alpha val="90000"/>
                <a:hueOff val="-25148"/>
                <a:satOff val="-1216"/>
                <a:lumOff val="9036"/>
                <a:alphaOff val="-30000"/>
                <a:shade val="51000"/>
                <a:satMod val="130000"/>
              </a:schemeClr>
            </a:gs>
            <a:gs pos="80000">
              <a:schemeClr val="accent4">
                <a:tint val="50000"/>
                <a:alpha val="90000"/>
                <a:hueOff val="-25148"/>
                <a:satOff val="-1216"/>
                <a:lumOff val="9036"/>
                <a:alphaOff val="-30000"/>
                <a:shade val="93000"/>
                <a:satMod val="130000"/>
              </a:schemeClr>
            </a:gs>
            <a:gs pos="100000">
              <a:schemeClr val="accent4">
                <a:tint val="50000"/>
                <a:alpha val="90000"/>
                <a:hueOff val="-25148"/>
                <a:satOff val="-1216"/>
                <a:lumOff val="9036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C4418CC-E042-4089-9B87-AE712937D2F8}">
      <dsp:nvSpPr>
        <dsp:cNvPr id="0" name=""/>
        <dsp:cNvSpPr/>
      </dsp:nvSpPr>
      <dsp:spPr>
        <a:xfrm rot="10800000">
          <a:off x="1841897" y="3856425"/>
          <a:ext cx="6575728" cy="742420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38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Emekliler</a:t>
          </a:r>
        </a:p>
      </dsp:txBody>
      <dsp:txXfrm rot="10800000">
        <a:off x="2027502" y="3856425"/>
        <a:ext cx="6390123" cy="742420"/>
      </dsp:txXfrm>
    </dsp:sp>
    <dsp:sp modelId="{845773AA-B1C9-4BBA-8BD7-F05319113AAB}">
      <dsp:nvSpPr>
        <dsp:cNvPr id="0" name=""/>
        <dsp:cNvSpPr/>
      </dsp:nvSpPr>
      <dsp:spPr>
        <a:xfrm>
          <a:off x="1470687" y="3856425"/>
          <a:ext cx="742420" cy="74242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alpha val="90000"/>
                <a:hueOff val="-33530"/>
                <a:satOff val="-1621"/>
                <a:lumOff val="12048"/>
                <a:alphaOff val="-40000"/>
                <a:shade val="51000"/>
                <a:satMod val="130000"/>
              </a:schemeClr>
            </a:gs>
            <a:gs pos="80000">
              <a:schemeClr val="accent4">
                <a:tint val="50000"/>
                <a:alpha val="90000"/>
                <a:hueOff val="-33530"/>
                <a:satOff val="-1621"/>
                <a:lumOff val="12048"/>
                <a:alphaOff val="-40000"/>
                <a:shade val="93000"/>
                <a:satMod val="130000"/>
              </a:schemeClr>
            </a:gs>
            <a:gs pos="100000">
              <a:schemeClr val="accent4">
                <a:tint val="50000"/>
                <a:alpha val="90000"/>
                <a:hueOff val="-33530"/>
                <a:satOff val="-1621"/>
                <a:lumOff val="12048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09F6-AE0F-4440-9061-44A8074C056F}">
      <dsp:nvSpPr>
        <dsp:cNvPr id="0" name=""/>
        <dsp:cNvSpPr/>
      </dsp:nvSpPr>
      <dsp:spPr>
        <a:xfrm>
          <a:off x="3829317" y="2075209"/>
          <a:ext cx="1681307" cy="1681307"/>
        </a:xfrm>
        <a:prstGeom prst="roundRect">
          <a:avLst/>
        </a:prstGeom>
        <a:solidFill>
          <a:schemeClr val="accent4">
            <a:lumMod val="60000"/>
            <a:lumOff val="40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u="none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Süreçlerde Görev Alanlar</a:t>
          </a:r>
          <a:endParaRPr lang="tr-TR" sz="2000" b="1" u="none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911392" y="2157284"/>
        <a:ext cx="1517157" cy="1517157"/>
      </dsp:txXfrm>
    </dsp:sp>
    <dsp:sp modelId="{C8FFBE05-568D-43AA-B78C-C5B62F649A65}">
      <dsp:nvSpPr>
        <dsp:cNvPr id="0" name=""/>
        <dsp:cNvSpPr/>
      </dsp:nvSpPr>
      <dsp:spPr>
        <a:xfrm rot="16200000">
          <a:off x="4223954" y="1629192"/>
          <a:ext cx="8920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2034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F5146-8A7A-4D5C-BF6A-FEFB1305C26D}">
      <dsp:nvSpPr>
        <dsp:cNvPr id="0" name=""/>
        <dsp:cNvSpPr/>
      </dsp:nvSpPr>
      <dsp:spPr>
        <a:xfrm>
          <a:off x="3791928" y="56699"/>
          <a:ext cx="1756085" cy="1126475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u="none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GYK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u="none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Üyeleri</a:t>
          </a:r>
          <a:endParaRPr lang="tr-TR" sz="2000" b="1" u="none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846918" y="111689"/>
        <a:ext cx="1646105" cy="1016495"/>
      </dsp:txXfrm>
    </dsp:sp>
    <dsp:sp modelId="{BE6B0821-0F2E-434A-BC52-335AABFB8868}">
      <dsp:nvSpPr>
        <dsp:cNvPr id="0" name=""/>
        <dsp:cNvSpPr/>
      </dsp:nvSpPr>
      <dsp:spPr>
        <a:xfrm rot="19285714">
          <a:off x="5476009" y="2146539"/>
          <a:ext cx="3173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32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0B981-FF3D-4FBF-967F-B77B53E47923}">
      <dsp:nvSpPr>
        <dsp:cNvPr id="0" name=""/>
        <dsp:cNvSpPr/>
      </dsp:nvSpPr>
      <dsp:spPr>
        <a:xfrm>
          <a:off x="5586955" y="921138"/>
          <a:ext cx="1756085" cy="1126475"/>
        </a:xfrm>
        <a:prstGeom prst="roundRect">
          <a:avLst/>
        </a:prstGeom>
        <a:solidFill>
          <a:schemeClr val="accent5">
            <a:lumMod val="60000"/>
            <a:lumOff val="40000"/>
            <a:alpha val="8428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u="none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DK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u="none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Üyeleri</a:t>
          </a:r>
        </a:p>
      </dsp:txBody>
      <dsp:txXfrm>
        <a:off x="5641945" y="976128"/>
        <a:ext cx="1646105" cy="1016495"/>
      </dsp:txXfrm>
    </dsp:sp>
    <dsp:sp modelId="{346D9EE6-CBBA-4DAE-8832-E95ED80BEAA8}">
      <dsp:nvSpPr>
        <dsp:cNvPr id="0" name=""/>
        <dsp:cNvSpPr/>
      </dsp:nvSpPr>
      <dsp:spPr>
        <a:xfrm rot="771429">
          <a:off x="5503943" y="3167041"/>
          <a:ext cx="5330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029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3C0ED-C390-4A9C-9691-801FB8C469FA}">
      <dsp:nvSpPr>
        <dsp:cNvPr id="0" name=""/>
        <dsp:cNvSpPr/>
      </dsp:nvSpPr>
      <dsp:spPr>
        <a:xfrm>
          <a:off x="6030290" y="2863516"/>
          <a:ext cx="1756085" cy="1126475"/>
        </a:xfrm>
        <a:prstGeom prst="roundRect">
          <a:avLst/>
        </a:prstGeom>
        <a:solidFill>
          <a:schemeClr val="accent5">
            <a:lumMod val="40000"/>
            <a:lumOff val="60000"/>
            <a:alpha val="7857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u="none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ÇPDK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u="none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Üyeleri</a:t>
          </a:r>
        </a:p>
      </dsp:txBody>
      <dsp:txXfrm>
        <a:off x="6085280" y="2918506"/>
        <a:ext cx="1646105" cy="1016495"/>
      </dsp:txXfrm>
    </dsp:sp>
    <dsp:sp modelId="{3F047FAF-321D-4B9C-8352-613D2D19637F}">
      <dsp:nvSpPr>
        <dsp:cNvPr id="0" name=""/>
        <dsp:cNvSpPr/>
      </dsp:nvSpPr>
      <dsp:spPr>
        <a:xfrm rot="3753972">
          <a:off x="4904424" y="4088853"/>
          <a:ext cx="7488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8891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52C9C-1E37-451A-B203-8FF7C93697AE}">
      <dsp:nvSpPr>
        <dsp:cNvPr id="0" name=""/>
        <dsp:cNvSpPr/>
      </dsp:nvSpPr>
      <dsp:spPr>
        <a:xfrm>
          <a:off x="4765547" y="4421190"/>
          <a:ext cx="1956429" cy="1126475"/>
        </a:xfrm>
        <a:prstGeom prst="roundRect">
          <a:avLst/>
        </a:prstGeom>
        <a:solidFill>
          <a:schemeClr val="accent1">
            <a:lumMod val="40000"/>
            <a:lumOff val="60000"/>
            <a:alpha val="7285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u="none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Panelistler</a:t>
          </a:r>
        </a:p>
      </dsp:txBody>
      <dsp:txXfrm>
        <a:off x="4820537" y="4476180"/>
        <a:ext cx="1846449" cy="1016495"/>
      </dsp:txXfrm>
    </dsp:sp>
    <dsp:sp modelId="{78F0921E-5206-4374-8A7B-77256FA63D52}">
      <dsp:nvSpPr>
        <dsp:cNvPr id="0" name=""/>
        <dsp:cNvSpPr/>
      </dsp:nvSpPr>
      <dsp:spPr>
        <a:xfrm rot="7020525">
          <a:off x="3699063" y="4088850"/>
          <a:ext cx="746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6031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07DE8-89B1-4A3E-BEF7-6A77352ED7F2}">
      <dsp:nvSpPr>
        <dsp:cNvPr id="0" name=""/>
        <dsp:cNvSpPr/>
      </dsp:nvSpPr>
      <dsp:spPr>
        <a:xfrm>
          <a:off x="2637375" y="4421183"/>
          <a:ext cx="1956429" cy="1126475"/>
        </a:xfrm>
        <a:prstGeom prst="roundRect">
          <a:avLst/>
        </a:prstGeom>
        <a:solidFill>
          <a:schemeClr val="accent1">
            <a:lumMod val="60000"/>
            <a:lumOff val="40000"/>
            <a:alpha val="6714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u="none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Moderatörler</a:t>
          </a:r>
        </a:p>
      </dsp:txBody>
      <dsp:txXfrm>
        <a:off x="2692365" y="4476173"/>
        <a:ext cx="1846449" cy="1016495"/>
      </dsp:txXfrm>
    </dsp:sp>
    <dsp:sp modelId="{679C5825-FB51-4450-9C87-B80EEAD73001}">
      <dsp:nvSpPr>
        <dsp:cNvPr id="0" name=""/>
        <dsp:cNvSpPr/>
      </dsp:nvSpPr>
      <dsp:spPr>
        <a:xfrm rot="10028571">
          <a:off x="3302970" y="3167041"/>
          <a:ext cx="5330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029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F8DEA-FC95-41BF-8D6F-5CA4300024FB}">
      <dsp:nvSpPr>
        <dsp:cNvPr id="0" name=""/>
        <dsp:cNvSpPr/>
      </dsp:nvSpPr>
      <dsp:spPr>
        <a:xfrm>
          <a:off x="1553566" y="2863516"/>
          <a:ext cx="1756085" cy="11264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428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u="none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Gözlemci Panelistler</a:t>
          </a:r>
        </a:p>
      </dsp:txBody>
      <dsp:txXfrm>
        <a:off x="1608556" y="2918506"/>
        <a:ext cx="1646105" cy="1016495"/>
      </dsp:txXfrm>
    </dsp:sp>
    <dsp:sp modelId="{E875F58A-AE8D-4FD3-BE4C-797567D73603}">
      <dsp:nvSpPr>
        <dsp:cNvPr id="0" name=""/>
        <dsp:cNvSpPr/>
      </dsp:nvSpPr>
      <dsp:spPr>
        <a:xfrm rot="13114286">
          <a:off x="3546607" y="2146539"/>
          <a:ext cx="3173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32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431DD-A4D8-47E4-9F8B-BE40C7F739B7}">
      <dsp:nvSpPr>
        <dsp:cNvPr id="0" name=""/>
        <dsp:cNvSpPr/>
      </dsp:nvSpPr>
      <dsp:spPr>
        <a:xfrm>
          <a:off x="1996901" y="921138"/>
          <a:ext cx="1756085" cy="1126475"/>
        </a:xfrm>
        <a:prstGeom prst="roundRect">
          <a:avLst/>
        </a:prstGeom>
        <a:solidFill>
          <a:schemeClr val="accent5">
            <a:lumMod val="60000"/>
            <a:lumOff val="40000"/>
            <a:alpha val="5571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u="none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İzleyiciler</a:t>
          </a:r>
        </a:p>
      </dsp:txBody>
      <dsp:txXfrm>
        <a:off x="2051891" y="976128"/>
        <a:ext cx="1646105" cy="10164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B169F-7F30-4C7A-BD46-2010A4549687}">
      <dsp:nvSpPr>
        <dsp:cNvPr id="0" name=""/>
        <dsp:cNvSpPr/>
      </dsp:nvSpPr>
      <dsp:spPr>
        <a:xfrm>
          <a:off x="0" y="325233"/>
          <a:ext cx="757853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8178" tIns="312420" rIns="5881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Görüş, öneri ve itirazların çevrimiçi TÜBİTAK'a iletilmesi</a:t>
          </a:r>
          <a:endParaRPr lang="tr-TR" sz="1600" b="0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325233"/>
        <a:ext cx="7578531" cy="661500"/>
      </dsp:txXfrm>
    </dsp:sp>
    <dsp:sp modelId="{B6EC73ED-ABF0-4431-997A-A06254733454}">
      <dsp:nvSpPr>
        <dsp:cNvPr id="0" name=""/>
        <dsp:cNvSpPr/>
      </dsp:nvSpPr>
      <dsp:spPr>
        <a:xfrm>
          <a:off x="378926" y="103833"/>
          <a:ext cx="5304971" cy="442800"/>
        </a:xfrm>
        <a:prstGeom prst="roundRect">
          <a:avLst/>
        </a:prstGeom>
        <a:solidFill>
          <a:srgbClr val="3CA1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515" tIns="0" rIns="200515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TÜBİMER</a:t>
          </a:r>
          <a:endParaRPr lang="tr-TR" sz="2400" kern="1200" dirty="0">
            <a:solidFill>
              <a:schemeClr val="tx1"/>
            </a:solidFill>
            <a:effectLst/>
          </a:endParaRPr>
        </a:p>
      </dsp:txBody>
      <dsp:txXfrm>
        <a:off x="400542" y="125449"/>
        <a:ext cx="5261739" cy="399568"/>
      </dsp:txXfrm>
    </dsp:sp>
    <dsp:sp modelId="{A6C370DA-E071-4F9B-8C7C-8D00B8ED8792}">
      <dsp:nvSpPr>
        <dsp:cNvPr id="0" name=""/>
        <dsp:cNvSpPr/>
      </dsp:nvSpPr>
      <dsp:spPr>
        <a:xfrm>
          <a:off x="0" y="1289133"/>
          <a:ext cx="757853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8178" tIns="312420" rIns="5881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Projenin hangi aşamada olduğunun görülebilmesi</a:t>
          </a:r>
          <a:endParaRPr lang="tr-TR" sz="1600" b="0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1289133"/>
        <a:ext cx="7578531" cy="661500"/>
      </dsp:txXfrm>
    </dsp:sp>
    <dsp:sp modelId="{6B8AC185-0E2B-4D1A-96B3-2CF650704AA4}">
      <dsp:nvSpPr>
        <dsp:cNvPr id="0" name=""/>
        <dsp:cNvSpPr/>
      </dsp:nvSpPr>
      <dsp:spPr>
        <a:xfrm>
          <a:off x="378926" y="1067733"/>
          <a:ext cx="5304971" cy="4428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515" tIns="0" rIns="200515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Süreç Yönetimi</a:t>
          </a:r>
          <a:endParaRPr lang="tr-TR" sz="2400" kern="1200" dirty="0">
            <a:solidFill>
              <a:schemeClr val="tx1"/>
            </a:solidFill>
            <a:effectLst/>
          </a:endParaRPr>
        </a:p>
      </dsp:txBody>
      <dsp:txXfrm>
        <a:off x="400542" y="1089349"/>
        <a:ext cx="5261739" cy="399568"/>
      </dsp:txXfrm>
    </dsp:sp>
    <dsp:sp modelId="{940A2D2C-5EEE-46A6-9B69-E314273DEDB5}">
      <dsp:nvSpPr>
        <dsp:cNvPr id="0" name=""/>
        <dsp:cNvSpPr/>
      </dsp:nvSpPr>
      <dsp:spPr>
        <a:xfrm>
          <a:off x="0" y="2253033"/>
          <a:ext cx="7578531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8178" tIns="312420" rIns="5881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Panelistler/Dış Danışmanlar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Üniversiteler başta olmak üzere tüm paydaşlar</a:t>
          </a:r>
          <a:endParaRPr lang="tr-TR" sz="1600" b="0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2253033"/>
        <a:ext cx="7578531" cy="897750"/>
      </dsp:txXfrm>
    </dsp:sp>
    <dsp:sp modelId="{AD99B4F4-B724-4A9D-89AD-47E1656F76DC}">
      <dsp:nvSpPr>
        <dsp:cNvPr id="0" name=""/>
        <dsp:cNvSpPr/>
      </dsp:nvSpPr>
      <dsp:spPr>
        <a:xfrm>
          <a:off x="378926" y="2031633"/>
          <a:ext cx="5304971" cy="442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515" tIns="0" rIns="200515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Yıl Sonunda Teşekkür</a:t>
          </a:r>
          <a:endParaRPr lang="tr-TR" sz="2400" kern="1200" dirty="0">
            <a:solidFill>
              <a:schemeClr val="tx1"/>
            </a:solidFill>
            <a:effectLst/>
          </a:endParaRPr>
        </a:p>
      </dsp:txBody>
      <dsp:txXfrm>
        <a:off x="400542" y="2053249"/>
        <a:ext cx="5261739" cy="399568"/>
      </dsp:txXfrm>
    </dsp:sp>
    <dsp:sp modelId="{A09E9738-BF25-4667-AF9B-AA807E879F3F}">
      <dsp:nvSpPr>
        <dsp:cNvPr id="0" name=""/>
        <dsp:cNvSpPr/>
      </dsp:nvSpPr>
      <dsp:spPr>
        <a:xfrm>
          <a:off x="0" y="3453183"/>
          <a:ext cx="757853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8178" tIns="312420" rIns="5881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İstatistiklerin web sayfası üzerinden periyodik olarak paylaşılması</a:t>
          </a:r>
          <a:endParaRPr lang="tr-TR" sz="1600" b="0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3453183"/>
        <a:ext cx="7578531" cy="661500"/>
      </dsp:txXfrm>
    </dsp:sp>
    <dsp:sp modelId="{620D5CDE-7E72-4923-B7A0-E1796724C302}">
      <dsp:nvSpPr>
        <dsp:cNvPr id="0" name=""/>
        <dsp:cNvSpPr/>
      </dsp:nvSpPr>
      <dsp:spPr>
        <a:xfrm>
          <a:off x="378926" y="3231783"/>
          <a:ext cx="5304971" cy="4428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515" tIns="0" rIns="200515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İstatistikler</a:t>
          </a:r>
          <a:endParaRPr lang="tr-TR" sz="2400" b="1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00542" y="3253399"/>
        <a:ext cx="5261739" cy="399568"/>
      </dsp:txXfrm>
    </dsp:sp>
    <dsp:sp modelId="{772FCF48-F1D7-4A67-A2FB-624975FB19F5}">
      <dsp:nvSpPr>
        <dsp:cNvPr id="0" name=""/>
        <dsp:cNvSpPr/>
      </dsp:nvSpPr>
      <dsp:spPr>
        <a:xfrm>
          <a:off x="0" y="4417083"/>
          <a:ext cx="7578531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8178" tIns="312420" rIns="5881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Proje değerlendirme tecrübesi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7 yılda 2.122 gözlemci panelist (2012-2018)</a:t>
          </a:r>
          <a:endParaRPr lang="tr-TR" sz="1600" b="0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4417083"/>
        <a:ext cx="7578531" cy="897750"/>
      </dsp:txXfrm>
    </dsp:sp>
    <dsp:sp modelId="{31A581DA-EBCD-4C5F-B8A4-67740C4C1212}">
      <dsp:nvSpPr>
        <dsp:cNvPr id="0" name=""/>
        <dsp:cNvSpPr/>
      </dsp:nvSpPr>
      <dsp:spPr>
        <a:xfrm>
          <a:off x="378926" y="4195683"/>
          <a:ext cx="5304971" cy="442800"/>
        </a:xfrm>
        <a:prstGeom prst="roundRect">
          <a:avLst/>
        </a:prstGeom>
        <a:solidFill>
          <a:srgbClr val="93CD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515" tIns="0" rIns="200515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smtClean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Gözlemci Panelistlik:</a:t>
          </a:r>
          <a:endParaRPr lang="tr-TR" sz="2400" b="1" kern="1200" dirty="0">
            <a:solidFill>
              <a:schemeClr val="tx1"/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00542" y="4217299"/>
        <a:ext cx="5261739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4023995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pPr rtl="0"/>
            <a:fld id="{D128A38C-8588-4CF4-A9FF-5E354C9075FE}" type="datetime1">
              <a:rPr lang="tr-TR" smtClean="0"/>
              <a:t>20.06.2019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3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4023995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4023995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pPr rtl="0"/>
            <a:fld id="{565C354D-8E33-4330-A532-95271D370E46}" type="datetime1">
              <a:rPr lang="tr-TR" noProof="0" smtClean="0"/>
              <a:t>20.06.2019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3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3995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9983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 smtClean="0"/>
              <a:t>Amaç : </a:t>
            </a:r>
            <a:r>
              <a:rPr lang="tr-TR" b="1" dirty="0">
                <a:latin typeface="Futura Bk BT" pitchFamily="34" charset="0"/>
              </a:rPr>
              <a:t>Dışa bağımlılığımızı azaltacak ve ülkemizin rekabet gücünü artıracak ulusal veya uluslararası ölçekte yeni bir ürün / süreç / yöntem / model geliştirme amacına yönelik projeleri desteklemek (Yerel özgünlük)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11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048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 smtClean="0"/>
              <a:t>Makale sayıları</a:t>
            </a:r>
            <a:r>
              <a:rPr lang="tr-TR" baseline="0" dirty="0" smtClean="0"/>
              <a:t> kişilerin beyanında belirtilen yayın tarihi (PTS kayıtları) esas alınarak belirlenmiştir.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*Proje Başvuru Sayısı: O yıl içinde ARDEB’e önerilen toplam proje sayısını ifade eder.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**Desteklenmesine Karar Verilen Proje Sayısı: O yıl içinde ARDEB tarafından desteklenmesine karar verilen toplam proje sayısını ifade eder (Bir önceki yılda önerilen ve bilimsel değerlendirme süreci devam eden projeleri de içerebilir).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12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24122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b="1" dirty="0" smtClean="0"/>
              <a:t>Amaç: </a:t>
            </a:r>
            <a:r>
              <a:rPr lang="tr-TR" b="1" dirty="0">
                <a:latin typeface="Futura Bk BT" pitchFamily="34" charset="0"/>
              </a:rPr>
              <a:t>Kariyerlerine yeni başlayan genç doktoralı / tıpta uzman bilim insanlarının çalışmalarını teşvik ederek bu amaca yönelik projeleri desteklemek (Doktorasından farklı kurum vurgulanmalı)</a:t>
            </a:r>
          </a:p>
          <a:p>
            <a:pPr defTabSz="947867">
              <a:defRPr/>
            </a:pPr>
            <a:r>
              <a:rPr lang="tr-TR" dirty="0" smtClean="0"/>
              <a:t>Kariyer programı kapsamında;</a:t>
            </a:r>
          </a:p>
          <a:p>
            <a:pPr defTabSz="947867">
              <a:defRPr/>
            </a:pPr>
            <a:r>
              <a:rPr lang="tr-TR" b="1" dirty="0" smtClean="0"/>
              <a:t>15.000 TL: </a:t>
            </a:r>
            <a:r>
              <a:rPr lang="tr-TR" dirty="0" smtClean="0"/>
              <a:t>Kongre/konferans/seminer/sempozyum vb. bilimsel nitelikli organizasyonlara katılım için proje kapsamında yapılacak yurt içi/yurt dışı seyahatlere verilebilecek destek miktarları toplamının üst limiti</a:t>
            </a:r>
          </a:p>
          <a:p>
            <a:pPr defTabSz="947867">
              <a:defRPr/>
            </a:pPr>
            <a:r>
              <a:rPr lang="tr-TR" b="1" dirty="0" smtClean="0"/>
              <a:t>25.000 TL: </a:t>
            </a:r>
            <a:r>
              <a:rPr lang="tr-TR" dirty="0" smtClean="0"/>
              <a:t>Yurt içi/yurt dışı bilimsel nitelikli organizasyonlara (kongre/ konferans/seminer/sempozyum vb.) katılım için verilen destek miktarına ilave olarak; proje konusu ile ilgili olma koşuluyla, yurt dışı araştırma kurum/kuruluş/merkezlerine (arşiv/</a:t>
            </a:r>
            <a:r>
              <a:rPr lang="tr-TR" dirty="0" err="1" smtClean="0"/>
              <a:t>herbaryum</a:t>
            </a:r>
            <a:r>
              <a:rPr lang="tr-TR" dirty="0" smtClean="0"/>
              <a:t> vb.) yapılacak çalışma ziyaretleri için verilebilecek toplam destek miktarının üst limit</a:t>
            </a:r>
            <a:endParaRPr lang="tr-TR" b="1" dirty="0">
              <a:latin typeface="Futura Bk BT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13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0205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 smtClean="0"/>
              <a:t>Makale sayıları</a:t>
            </a:r>
            <a:r>
              <a:rPr lang="tr-TR" baseline="0" dirty="0" smtClean="0"/>
              <a:t> kişilerin beyanında belirtilen yayın tarihi (PTS kayıtları) esas alınarak belirlenmiştir.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*Proje Başvuru Sayısı: O yıl içinde ARDEB’e önerilen toplam proje sayısını ifade eder.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**Desteklenmesine Karar Verilen Proje Sayısı: O yıl içinde ARDEB tarafından desteklenmesine karar verilen toplam proje sayısını ifade eder (Bir önceki yılda önerilen ve bilimsel değerlendirme süreci devam eden projeleri de içerebilir).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14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7405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b="1" dirty="0" smtClean="0"/>
              <a:t>Amaç: </a:t>
            </a:r>
            <a:r>
              <a:rPr lang="tr-TR" b="1" dirty="0" smtClean="0">
                <a:solidFill>
                  <a:schemeClr val="tx1"/>
                </a:solidFill>
                <a:latin typeface="Futura Bk BT" pitchFamily="34" charset="0"/>
              </a:rPr>
              <a:t>Yeni bilgiler üretilmesi, bilimsel yorumların yapılması veya teknolojik problemlerin çözümlenmesi için bilimsel esaslara uygun olan projeleri desteklemek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15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3391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 smtClean="0"/>
              <a:t>Makale sayıları</a:t>
            </a:r>
            <a:r>
              <a:rPr lang="tr-TR" baseline="0" dirty="0" smtClean="0"/>
              <a:t> kişilerin beyanında belirtilen yayın tarihi (PTS kayıtları) esas alınarak belirlenmiştir.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*Proje Başvuru Sayısı: O yıl içinde ARDEB’e önerilen toplam proje sayısını ifade eder.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**Desteklenmesine Karar Verilen Proje Sayısı: O yıl içinde ARDEB tarafından desteklenmesine karar verilen toplam proje sayısını ifade eder (Bir önceki yılda önerilen ve bilimsel değerlendirme süreci devam eden projeleri de içerebilir).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16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5169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 smtClean="0"/>
              <a:t>Amaç: </a:t>
            </a:r>
            <a:r>
              <a:rPr lang="tr-TR" b="1" dirty="0" smtClean="0">
                <a:solidFill>
                  <a:schemeClr val="tx1"/>
                </a:solidFill>
                <a:latin typeface="Futura Bk BT" pitchFamily="34" charset="0"/>
              </a:rPr>
              <a:t>Yeni bilgiler üretilmesi, bilimsel yorumların yapılması veya teknolojik problemlerin çözümlenmesi için bilimsel esaslara uygun olan projeleri desteklemek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1B9A179D-2D27-49E2-B022-8EDDA2EFE682}" type="slidenum">
              <a:rPr lang="tr-TR">
                <a:solidFill>
                  <a:srgbClr val="595959"/>
                </a:solidFill>
                <a:latin typeface="Book Antiqua"/>
              </a:rPr>
              <a:pPr defTabSz="947867">
                <a:defRPr/>
              </a:pPr>
              <a:t>17</a:t>
            </a:fld>
            <a:endParaRPr lang="tr-TR" dirty="0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733455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 smtClean="0"/>
              <a:t>Makale sayıları</a:t>
            </a:r>
            <a:r>
              <a:rPr lang="tr-TR" baseline="0" dirty="0" smtClean="0"/>
              <a:t> kişilerin beyanında belirtilen yayın tarihi (PTS kayıtları) esas alınarak belirlenmiştir.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*Proje Başvuru Sayısı: O yıl içinde ARDEB’e önerilen toplam proje sayısını ifade eder.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**Desteklenmesine Karar Verilen Proje Sayısı: O yıl içinde ARDEB tarafından desteklenmesine karar verilen toplam proje sayısını ifade eder (Bir önceki yılda önerilen ve bilimsel değerlendirme süreci devam eden projeleri de içerebilir).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18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6216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 smtClean="0"/>
              <a:t>Amaç:</a:t>
            </a:r>
            <a:r>
              <a:rPr lang="tr-TR" baseline="0" dirty="0" smtClean="0"/>
              <a:t> </a:t>
            </a:r>
            <a:r>
              <a:rPr lang="tr-TR" b="1" dirty="0">
                <a:latin typeface="Futura Bk BT" pitchFamily="34" charset="0"/>
              </a:rPr>
              <a:t>Öncelikli alanlarda sonuç odaklı, izlenebilir hedefleri olan, ilgili bilim/teknoloji alanlarının dinamiklerini gözeten ve yurt içinde yapılan Ar-Ge projelerini desteklemek</a:t>
            </a:r>
          </a:p>
          <a:p>
            <a:pPr defTabSz="947867"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19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47388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 smtClean="0"/>
              <a:t>Makale sayıları</a:t>
            </a:r>
            <a:r>
              <a:rPr lang="tr-TR" baseline="0" dirty="0" smtClean="0"/>
              <a:t> kişilerin beyanında belirtilen yayın tarihi (PTS kayıtları) esas alınarak belirlenmiştir.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*Proje Başvuru Sayısı: O yıl içinde ARDEB’e önerilen toplam proje sayısını ifade eder.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**Desteklenmesine Karar Verilen Proje Sayısı: O yıl içinde ARDEB tarafından desteklenmesine karar verilen toplam proje sayısını ifade eder (Bir önceki yılda önerilen ve bilimsel değerlendirme süreci devam eden projeleri de içerebilir).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20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4040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1950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b="1" dirty="0">
                <a:latin typeface="Futura Bk BT" pitchFamily="34" charset="0"/>
              </a:rPr>
              <a:t>Amaç: Kamu kurumlarının Ar-Ge ile giderilebilecek ihtiyaçlarının karşılanmasına ya da sorunlarının çözümüne yönelik projeleri desteklemek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22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96461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*Proje Başvuru Sayısı: O yıl içinde ARDEB’e önerilen toplam proje sayısını ifade eder.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**Desteklenmesine Karar Verilen Proje Sayısı: O yıl içinde ARDEB tarafından desteklenmesine karar verilen toplam proje sayısını ifade eder (Bir önceki yılda önerilen ve bilimsel değerlendirme süreci devam eden projeleri de içerebilir).</a:t>
            </a:r>
          </a:p>
          <a:p>
            <a:r>
              <a:rPr lang="tr-TR" dirty="0" smtClean="0"/>
              <a:t>***KAMAG ve SAVTAG toplam verileridir.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23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58793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 smtClean="0"/>
              <a:t>Amaç:</a:t>
            </a:r>
            <a:r>
              <a:rPr lang="tr-TR" baseline="0" dirty="0" smtClean="0"/>
              <a:t> </a:t>
            </a:r>
            <a:r>
              <a:rPr lang="tr-TR" b="1" dirty="0">
                <a:latin typeface="Futura Bk BT" pitchFamily="34" charset="0"/>
              </a:rPr>
              <a:t>Öncelikli alanlarda sonuç odaklı, izlenebilir hedefleri olan, ilgili bilim/teknoloji alanlarının dinamiklerini gözeten ve yurt içinde yapılan Ar-Ge projelerini desteklemek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25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03722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7109" indent="-487109" defTabSz="947867">
              <a:lnSpc>
                <a:spcPct val="90000"/>
              </a:lnSpc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Doktora öğrencilerine veya doktoralı araştırmacılara yönelik teorik veya pratik uygulamalar içeren proje hazırlama eğitimleri</a:t>
            </a:r>
            <a:r>
              <a:rPr lang="tr-TR" dirty="0"/>
              <a:t> için kullanılır. Destek kapsamı: Organizasyon Desteği, Katılımcı Desteği</a:t>
            </a:r>
          </a:p>
          <a:p>
            <a:pPr marL="487109" indent="-487109" defTabSz="947867">
              <a:lnSpc>
                <a:spcPct val="90000"/>
              </a:lnSpc>
              <a:defRPr/>
            </a:pPr>
            <a:r>
              <a:rPr lang="tr-TR" dirty="0"/>
              <a:t>Ders Ücretleri. Üst limit: 50.000 TL.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28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84409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*Proje Başvuru Sayısı: O yıl içinde ARDEB’e önerilen toplam proje sayısını ifade eder.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**Desteklenmesine Karar Verilen Proje Sayısı: O yıl içinde ARDEB tarafından desteklenmesine karar verilen toplam proje sayısını ifade eder (Bir önceki yılda önerilen ve bilimsel değerlendirme süreci devam eden projeleri de içerebilir).</a:t>
            </a:r>
          </a:p>
          <a:p>
            <a:pPr defTabSz="947867">
              <a:defRPr/>
            </a:pPr>
            <a:r>
              <a:rPr lang="tr-TR" dirty="0" smtClean="0"/>
              <a:t>***KAMAG ve SAVTAG verileri dahildir.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****2002 yılında </a:t>
            </a:r>
            <a:r>
              <a:rPr lang="tr-TR" b="1" dirty="0">
                <a:solidFill>
                  <a:srgbClr val="260E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548</a:t>
            </a: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proje desteklenmişken, bu sayı 2017’de </a:t>
            </a:r>
            <a:r>
              <a:rPr lang="tr-TR" b="1" dirty="0">
                <a:solidFill>
                  <a:srgbClr val="260E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1.379 </a:t>
            </a: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olmuştur.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Makale Sayıları: 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2013: 142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2014: 603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2015: 650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2016: 660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2017: 690</a:t>
            </a:r>
          </a:p>
          <a:p>
            <a:pPr defTabSz="947867">
              <a:defRPr/>
            </a:pPr>
            <a:endParaRPr lang="tr-TR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947867">
              <a:defRPr/>
            </a:pPr>
            <a:endParaRPr lang="tr-TR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29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91792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9938"/>
            <a:ext cx="6816725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4936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tr-TR" sz="1500" b="1" dirty="0">
              <a:latin typeface="Corbel" panose="020B0503020204020204" pitchFamily="34" charset="0"/>
            </a:endParaRPr>
          </a:p>
        </p:txBody>
      </p:sp>
      <p:sp>
        <p:nvSpPr>
          <p:cNvPr id="727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36" indent="-3095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365" indent="-24767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710" indent="-24767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056" indent="-24767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401" indent="-247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747" indent="-247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093" indent="-247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438" indent="-247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9DAC8-4F21-4875-9C83-B302DDF7FBB9}" type="slidenum">
              <a:rPr lang="en-US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42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34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42436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endParaRPr lang="tr-TR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179D-2D27-49E2-B022-8EDDA2EFE682}" type="slidenum">
              <a:rPr lang="tr-TR" smtClean="0">
                <a:solidFill>
                  <a:srgbClr val="595959"/>
                </a:solidFill>
              </a:rPr>
              <a:pPr>
                <a:defRPr/>
              </a:pPr>
              <a:t>35</a:t>
            </a:fld>
            <a:endParaRPr lang="tr-T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47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endParaRPr lang="tr-TR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947867">
              <a:defRPr/>
            </a:pPr>
            <a:endParaRPr lang="tr-TR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179D-2D27-49E2-B022-8EDDA2EFE682}" type="slidenum">
              <a:rPr lang="tr-TR" smtClean="0">
                <a:solidFill>
                  <a:srgbClr val="595959"/>
                </a:solidFill>
              </a:rPr>
              <a:pPr>
                <a:defRPr/>
              </a:pPr>
              <a:t>36</a:t>
            </a:fld>
            <a:endParaRPr lang="tr-T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52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endParaRPr lang="tr-TR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179D-2D27-49E2-B022-8EDDA2EFE682}" type="slidenum">
              <a:rPr lang="tr-TR" smtClean="0">
                <a:solidFill>
                  <a:srgbClr val="595959"/>
                </a:solidFill>
              </a:rPr>
              <a:pPr>
                <a:defRPr/>
              </a:pPr>
              <a:t>37</a:t>
            </a:fld>
            <a:endParaRPr lang="tr-T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3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15959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endParaRPr lang="tr-TR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179D-2D27-49E2-B022-8EDDA2EFE682}" type="slidenum">
              <a:rPr lang="tr-TR" smtClean="0">
                <a:solidFill>
                  <a:srgbClr val="595959"/>
                </a:solidFill>
              </a:rPr>
              <a:pPr>
                <a:defRPr/>
              </a:pPr>
              <a:t>38</a:t>
            </a:fld>
            <a:endParaRPr lang="tr-T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36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endParaRPr lang="tr-TR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947867">
              <a:defRPr/>
            </a:pPr>
            <a:endParaRPr lang="tr-TR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179D-2D27-49E2-B022-8EDDA2EFE682}" type="slidenum">
              <a:rPr lang="tr-TR" smtClean="0">
                <a:solidFill>
                  <a:srgbClr val="595959"/>
                </a:solidFill>
              </a:rPr>
              <a:pPr>
                <a:defRPr/>
              </a:pPr>
              <a:t>39</a:t>
            </a:fld>
            <a:endParaRPr lang="tr-T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96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endParaRPr lang="tr-TR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179D-2D27-49E2-B022-8EDDA2EFE682}" type="slidenum">
              <a:rPr lang="tr-TR" smtClean="0">
                <a:solidFill>
                  <a:srgbClr val="595959"/>
                </a:solidFill>
              </a:rPr>
              <a:pPr>
                <a:defRPr/>
              </a:pPr>
              <a:t>40</a:t>
            </a:fld>
            <a:endParaRPr lang="tr-T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88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endParaRPr lang="tr-TR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179D-2D27-49E2-B022-8EDDA2EFE682}" type="slidenum">
              <a:rPr lang="tr-TR" smtClean="0">
                <a:solidFill>
                  <a:srgbClr val="595959"/>
                </a:solidFill>
              </a:rPr>
              <a:pPr>
                <a:defRPr/>
              </a:pPr>
              <a:t>41</a:t>
            </a:fld>
            <a:endParaRPr lang="tr-T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43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774159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44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213498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47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93324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ödülü</a:t>
            </a:r>
            <a:r>
              <a:rPr lang="en-US" dirty="0"/>
              <a:t> </a:t>
            </a:r>
            <a:r>
              <a:rPr lang="tr-TR" dirty="0"/>
              <a:t>alan veya</a:t>
            </a:r>
            <a:r>
              <a:rPr lang="en-US" dirty="0"/>
              <a:t> “ERC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Araştırmacı</a:t>
            </a:r>
            <a:r>
              <a:rPr lang="en-US" dirty="0"/>
              <a:t> </a:t>
            </a:r>
            <a:r>
              <a:rPr lang="en-US" dirty="0" err="1"/>
              <a:t>Geliştirme</a:t>
            </a:r>
            <a:r>
              <a:rPr lang="en-US" dirty="0"/>
              <a:t> </a:t>
            </a:r>
            <a:r>
              <a:rPr lang="en-US" dirty="0" err="1"/>
              <a:t>Programı</a:t>
            </a:r>
            <a:r>
              <a:rPr lang="en-US" dirty="0"/>
              <a:t>” </a:t>
            </a:r>
            <a:r>
              <a:rPr lang="en-US" dirty="0" err="1"/>
              <a:t>kapsamında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alarak</a:t>
            </a:r>
            <a:r>
              <a:rPr lang="en-US" dirty="0"/>
              <a:t> </a:t>
            </a:r>
            <a:r>
              <a:rPr lang="en-US" dirty="0" err="1"/>
              <a:t>projesini</a:t>
            </a:r>
            <a:r>
              <a:rPr lang="en-US" dirty="0"/>
              <a:t> </a:t>
            </a:r>
            <a:r>
              <a:rPr lang="en-US" dirty="0" err="1"/>
              <a:t>sonlandırmış</a:t>
            </a:r>
            <a:r>
              <a:rPr lang="en-US" dirty="0"/>
              <a:t> </a:t>
            </a:r>
            <a:r>
              <a:rPr lang="en-US" dirty="0" err="1"/>
              <a:t>olanların</a:t>
            </a:r>
            <a:r>
              <a:rPr lang="en-US" dirty="0"/>
              <a:t>, </a:t>
            </a:r>
            <a:r>
              <a:rPr lang="en-US" dirty="0" err="1"/>
              <a:t>projelerde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alabilme</a:t>
            </a:r>
            <a:r>
              <a:rPr lang="en-US" dirty="0"/>
              <a:t> </a:t>
            </a:r>
            <a:r>
              <a:rPr lang="en-US" dirty="0" err="1"/>
              <a:t>limitlerinin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tutulmasına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verildi</a:t>
            </a:r>
            <a:r>
              <a:rPr lang="tr-TR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48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02190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sz="2100" dirty="0">
                <a:latin typeface="Helvetica" panose="020B0604020202020204" pitchFamily="34" charset="0"/>
                <a:cs typeface="Helvetica" panose="020B0604020202020204" pitchFamily="34" charset="0"/>
              </a:rPr>
              <a:t>GYK: Grup Yürütme Kurulu</a:t>
            </a:r>
          </a:p>
          <a:p>
            <a:r>
              <a:rPr lang="tr-TR" sz="2100" dirty="0">
                <a:latin typeface="Helvetica" panose="020B0604020202020204" pitchFamily="34" charset="0"/>
                <a:cs typeface="Helvetica" panose="020B0604020202020204" pitchFamily="34" charset="0"/>
              </a:rPr>
              <a:t>DK: Danışma Kurulu</a:t>
            </a:r>
          </a:p>
          <a:p>
            <a:r>
              <a:rPr lang="tr-TR" sz="2100" dirty="0">
                <a:latin typeface="Helvetica" panose="020B0604020202020204" pitchFamily="34" charset="0"/>
                <a:cs typeface="Helvetica" panose="020B0604020202020204" pitchFamily="34" charset="0"/>
              </a:rPr>
              <a:t>ÇPDK: Çağrılı Programlar Danışma Kurulu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49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868367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50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9140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4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689526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6725" cy="3833812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7896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3001 programı başvuruya kapatılmıştır.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5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9261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 smtClean="0"/>
              <a:t>Amaç: </a:t>
            </a:r>
            <a:r>
              <a:rPr lang="tr-TR" b="1" dirty="0">
                <a:latin typeface="Futura Bk BT" pitchFamily="34" charset="0"/>
              </a:rPr>
              <a:t>Üniversitelerin Ar-Ge potansiyellerinin artırılmasına yönelik belirlenecek çağrı başlıkları kapsamındaki projeleri desteklemek. Bütçe ve süre: Çağrıda belirtilir. Başvuru Yöntemi: Çağrılı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6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916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Yetkinlik Göstergeleri</a:t>
            </a:r>
          </a:p>
          <a:p>
            <a:pPr marL="473934" indent="-473934">
              <a:buFont typeface="Wingdings" panose="05000000000000000000" pitchFamily="2" charset="2"/>
              <a:buChar char="ü"/>
            </a:pPr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İlgili alanda dünya toplam yayın sayısı içinde üniversitenin payı </a:t>
            </a:r>
          </a:p>
          <a:p>
            <a:pPr marL="473934" indent="-473934">
              <a:buFont typeface="Wingdings" panose="05000000000000000000" pitchFamily="2" charset="2"/>
              <a:buChar char="ü"/>
            </a:pPr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İlgili alanda üniversitede yayın yapan akademisyen sayısı </a:t>
            </a:r>
          </a:p>
          <a:p>
            <a:pPr marL="473934" indent="-473934">
              <a:buFont typeface="Wingdings" panose="05000000000000000000" pitchFamily="2" charset="2"/>
              <a:buChar char="ü"/>
            </a:pPr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İlgili alanda üniversitenin TÜBİTAK destekli projelerine ait bütçe toplamı</a:t>
            </a:r>
          </a:p>
          <a:p>
            <a:pPr marL="473934" indent="-473934">
              <a:buFont typeface="Wingdings" panose="05000000000000000000" pitchFamily="2" charset="2"/>
              <a:buChar char="ü"/>
            </a:pPr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İlgili alanda üniversitenin TÜBİTAK destekli proje sayısı </a:t>
            </a:r>
          </a:p>
          <a:p>
            <a:pPr marL="473934" indent="-473934">
              <a:buFont typeface="Wingdings" panose="05000000000000000000" pitchFamily="2" charset="2"/>
              <a:buChar char="ü"/>
            </a:pPr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İlgili alanda üniversitenin Türkiye’ye görece bağıl odaklanma endeksi </a:t>
            </a:r>
          </a:p>
          <a:p>
            <a:pPr marL="473934" indent="-473934">
              <a:buFont typeface="Wingdings" panose="05000000000000000000" pitchFamily="2" charset="2"/>
              <a:buChar char="ü"/>
            </a:pPr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İlgili alanda üniversitenin dünyaya görece bağıl atıf endeksi (</a:t>
            </a:r>
            <a:r>
              <a:rPr lang="tr-TR" dirty="0" err="1">
                <a:latin typeface="Helvetica" panose="020B0604020202020204" pitchFamily="34" charset="0"/>
                <a:cs typeface="Helvetica" panose="020B0604020202020204" pitchFamily="34" charset="0"/>
              </a:rPr>
              <a:t>relative</a:t>
            </a:r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>
                <a:latin typeface="Helvetica" panose="020B0604020202020204" pitchFamily="34" charset="0"/>
                <a:cs typeface="Helvetica" panose="020B0604020202020204" pitchFamily="34" charset="0"/>
              </a:rPr>
              <a:t>citation</a:t>
            </a:r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>
                <a:latin typeface="Helvetica" panose="020B0604020202020204" pitchFamily="34" charset="0"/>
                <a:cs typeface="Helvetica" panose="020B0604020202020204" pitchFamily="34" charset="0"/>
              </a:rPr>
              <a:t>index</a:t>
            </a:r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</a:p>
          <a:p>
            <a:pPr marL="473934" indent="-473934">
              <a:buFont typeface="Wingdings" panose="05000000000000000000" pitchFamily="2" charset="2"/>
              <a:buChar char="ü"/>
            </a:pPr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İlgili alanda üniversitenin atıf açısından dünya çapında en fazla atıf alan ilk %10’luk dilime girmiş yayın sayısı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13821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b="1" dirty="0">
                <a:latin typeface="Futura Bk BT" pitchFamily="34" charset="0"/>
              </a:rPr>
              <a:t>Amaç : Acil, kısa süreli ve küçük bütçeli araştırma projelerini desteklemek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9181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tr-TR" dirty="0" smtClean="0"/>
              <a:t>Makale sayıları</a:t>
            </a:r>
            <a:r>
              <a:rPr lang="tr-TR" baseline="0" dirty="0" smtClean="0"/>
              <a:t> kişilerin beyanında belirtilen yayın tarihi (PTS kayıtları) esas alınarak belirlenmiştir.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*Proje Başvuru Sayısı: O yıl içinde ARDEB’e önerilen toplam proje sayısını ifade eder.</a:t>
            </a:r>
          </a:p>
          <a:p>
            <a:pPr defTabSz="947867">
              <a:defRPr/>
            </a:pPr>
            <a:r>
              <a:rPr lang="tr-TR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**Desteklenmesine Karar Verilen Proje Sayısı: O yıl içinde ARDEB tarafından desteklenmesine karar verilen toplam proje sayısını ifade eder (Bir önceki yılda önerilen ve bilimsel değerlendirme süreci devam eden projeleri de içerebilir).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10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736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" y="-9525"/>
            <a:ext cx="12190243" cy="686972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39082" y="1033841"/>
            <a:ext cx="11272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1000</a:t>
            </a:r>
            <a:endParaRPr lang="tr-TR" sz="33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513693" y="1579178"/>
            <a:ext cx="11272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1001</a:t>
            </a:r>
            <a:endParaRPr lang="tr-TR" sz="33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78170" y="2136945"/>
            <a:ext cx="11272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1002</a:t>
            </a:r>
            <a:endParaRPr lang="tr-TR" sz="33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8169" y="3256987"/>
            <a:ext cx="11272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1004</a:t>
            </a:r>
            <a:endParaRPr lang="tr-TR" sz="33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464608" y="3787114"/>
            <a:ext cx="11272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1005</a:t>
            </a:r>
            <a:endParaRPr lang="tr-TR" sz="33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64608" y="2683146"/>
            <a:ext cx="11272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1003</a:t>
            </a:r>
            <a:endParaRPr lang="tr-TR" sz="33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39081" y="4394441"/>
            <a:ext cx="11272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1007</a:t>
            </a:r>
            <a:endParaRPr lang="tr-TR" sz="33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13692" y="6132324"/>
            <a:ext cx="11272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3501</a:t>
            </a:r>
            <a:endParaRPr lang="tr-TR" sz="33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9080" y="5520859"/>
            <a:ext cx="11272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tr-TR"/>
            </a:defPPr>
            <a:lvl1pPr algn="ctr">
              <a:defRPr sz="3300" b="1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tr-TR" dirty="0" smtClean="0"/>
              <a:t>1071</a:t>
            </a:r>
            <a:endParaRPr lang="tr-TR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482906" y="4959719"/>
            <a:ext cx="11272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2500</a:t>
            </a:r>
            <a:endParaRPr lang="tr-TR" sz="33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 descr="tubitak logo ile ilgili gÃ¶rsel sonucu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0776" y="165341"/>
            <a:ext cx="539750" cy="719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tih.esen\Desktop\Yeni klasör\Sanayi ve Teknoloji Bakanlığı Yeni Logo Versiyon 1-0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965" y="160716"/>
            <a:ext cx="769936" cy="75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0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95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328" y="46655"/>
            <a:ext cx="10369152" cy="7060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3392" y="1052738"/>
            <a:ext cx="11233248" cy="5073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tr-TR" noProof="0" dirty="0" smtClean="0"/>
              <a:t>Asıl metin stillerini düzenlemek için tıklatın</a:t>
            </a:r>
          </a:p>
          <a:p>
            <a:pPr lvl="1"/>
            <a:r>
              <a:rPr lang="tr-TR" noProof="0" dirty="0" smtClean="0"/>
              <a:t>İkinci düzey</a:t>
            </a:r>
          </a:p>
          <a:p>
            <a:pPr lvl="2"/>
            <a:r>
              <a:rPr lang="tr-TR" noProof="0" dirty="0" smtClean="0"/>
              <a:t>Üçüncü düzey</a:t>
            </a:r>
          </a:p>
          <a:p>
            <a:pPr lvl="3"/>
            <a:r>
              <a:rPr lang="tr-TR" noProof="0" dirty="0" smtClean="0"/>
              <a:t>Dördüncü düzey</a:t>
            </a:r>
          </a:p>
          <a:p>
            <a:pPr lvl="4"/>
            <a:r>
              <a:rPr lang="tr-TR" noProof="0" dirty="0" smtClean="0"/>
              <a:t>Beşinci düzey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079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3392" y="1271814"/>
            <a:ext cx="11233248" cy="2601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tr-TR" noProof="0" dirty="0" smtClean="0"/>
              <a:t>Asıl metin stillerini düzenlemek için tıklatın</a:t>
            </a:r>
          </a:p>
          <a:p>
            <a:pPr lvl="1"/>
            <a:r>
              <a:rPr lang="tr-TR" noProof="0" dirty="0" smtClean="0"/>
              <a:t>İkinci düzey</a:t>
            </a:r>
          </a:p>
          <a:p>
            <a:pPr lvl="2"/>
            <a:r>
              <a:rPr lang="tr-TR" noProof="0" dirty="0" smtClean="0"/>
              <a:t>Üçüncü düzey</a:t>
            </a:r>
          </a:p>
          <a:p>
            <a:pPr lvl="3"/>
            <a:r>
              <a:rPr lang="tr-TR" noProof="0" dirty="0" smtClean="0"/>
              <a:t>Dördüncü düzey</a:t>
            </a:r>
          </a:p>
          <a:p>
            <a:pPr lvl="4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2 İçerik Yer Tutucusu"/>
          <p:cNvSpPr>
            <a:spLocks noGrp="1"/>
          </p:cNvSpPr>
          <p:nvPr>
            <p:ph idx="10"/>
          </p:nvPr>
        </p:nvSpPr>
        <p:spPr>
          <a:xfrm>
            <a:off x="623392" y="4161776"/>
            <a:ext cx="11233248" cy="24295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tr-TR" noProof="0" dirty="0" smtClean="0"/>
              <a:t>Asıl metin stillerini düzenlemek için tıklatın</a:t>
            </a:r>
          </a:p>
          <a:p>
            <a:pPr lvl="1"/>
            <a:r>
              <a:rPr lang="tr-TR" noProof="0" dirty="0" smtClean="0"/>
              <a:t>İkinci düzey</a:t>
            </a:r>
          </a:p>
          <a:p>
            <a:pPr lvl="2"/>
            <a:r>
              <a:rPr lang="tr-TR" noProof="0" dirty="0" smtClean="0"/>
              <a:t>Üçüncü düzey</a:t>
            </a:r>
          </a:p>
          <a:p>
            <a:pPr lvl="3"/>
            <a:r>
              <a:rPr lang="tr-TR" noProof="0" dirty="0" smtClean="0"/>
              <a:t>Dördüncü düzey</a:t>
            </a:r>
          </a:p>
          <a:p>
            <a:pPr lvl="4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7328" y="46655"/>
            <a:ext cx="10369152" cy="7060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022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92000" cy="600075"/>
            <a:chOff x="0" y="0"/>
            <a:chExt cx="12192000" cy="600075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75"/>
              <a:ext cx="10059987" cy="59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3600" y="0"/>
              <a:ext cx="10058400" cy="600075"/>
            </a:xfrm>
            <a:prstGeom prst="rect">
              <a:avLst/>
            </a:prstGeom>
          </p:spPr>
        </p:pic>
      </p:grpSp>
      <p:sp>
        <p:nvSpPr>
          <p:cNvPr id="13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142301" y="654244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DBF302EF-A72E-43F8-BCD6-3441FBF2EE75}" type="slidenum">
              <a:rPr lang="en-US" altLang="tr-TR" smtClean="0"/>
              <a:pPr>
                <a:defRPr/>
              </a:pPr>
              <a:t>‹#›</a:t>
            </a:fld>
            <a:endParaRPr lang="en-US" altLang="tr-TR" dirty="0"/>
          </a:p>
        </p:txBody>
      </p:sp>
      <p:pic>
        <p:nvPicPr>
          <p:cNvPr id="7" name="Picture 2" descr="tubitak logo ile ilgili gÃ¶rsel sonucu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2620" y="51582"/>
            <a:ext cx="364817" cy="48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atih.esen\Desktop\Yeni klasör\Sanayi ve Teknoloji Bakanlığı Yeni Logo Versiyon 1-01.png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5276" y="52230"/>
            <a:ext cx="520400" cy="50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3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0" r:id="rId3"/>
    <p:sldLayoutId id="214748373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Futura Bk BT" pitchFamily="34" charset="0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60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hyperlink" Target="file:///G:\Belgelerim\ARDEB%20BA&#350;KAN\Feza%20KORKUSUZ\Fikri%20Haklar%20Uygulama%20Hukuk%20G&#246;r&#252;&#351;&#252;\Hukuk%20ve%20TTO%20G&#246;r&#252;&#351;%20Sonras&#305;%20Son%20Hal\16%20Ocak%202018%20Fikri%20Haklar%20Son%20S&#252;r&#252;m\Ek-3%20Fikri%20&#220;r&#252;n&#252;%20Bildirim%20Formu%2016%20Ocak%202019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ardeb-pbs.tubitak.gov.tr/pb/basvuruProgramlari.htm" TargetMode="Externa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8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arbis.tubitak.gov.tr/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://sihirbaz.tubitak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bitak.gov.tr/tr/destekler/akademik/ulusal-destek-programlari/1000/icerik-1000-2015-1-universitelerde-ar-ge-strateji-belgesi-hazirlatilmasi-ve-uygulatilmas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ubitak.gov.tr/tr/duyuru/universite-yetkinlik-analizi-calismasi-yayinland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0786" y="-504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orbe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41864" y="2551858"/>
            <a:ext cx="9733957" cy="14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rtl="0">
              <a:defRPr lang="tr-T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r>
              <a:rPr lang="tr-TR" sz="4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TÜBİTAK</a:t>
            </a:r>
          </a:p>
          <a:p>
            <a:r>
              <a:rPr lang="tr-TR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Araştırma Destek Programları Başkanlığı</a:t>
            </a:r>
            <a:endParaRPr lang="tr-TR" b="1" dirty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6790" y="4377179"/>
            <a:ext cx="6124103" cy="22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3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Doç. Dr. Cengiz ARICI</a:t>
            </a:r>
            <a:endParaRPr lang="tr-TR" sz="3000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r>
              <a:rPr lang="tr-TR" sz="3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ARDEB Bşk. Yrd. V.</a:t>
            </a:r>
            <a:endParaRPr lang="tr-TR" sz="3000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endParaRPr lang="tr-TR" sz="2000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endParaRPr lang="tr-TR" sz="2000" dirty="0">
              <a:ln w="18415" cmpd="sng">
                <a:noFill/>
                <a:prstDash val="solid"/>
              </a:ln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fld id="{066320DA-2E05-4FE9-A80B-54D2E45CC4E7}" type="datetime2">
              <a:rPr lang="tr-TR" sz="1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20 Haziran 2019 Perşembe</a:t>
            </a:fld>
            <a:endParaRPr lang="tr-TR" sz="2000" dirty="0">
              <a:ln w="18415" cmpd="sng">
                <a:noFill/>
                <a:prstDash val="solid"/>
              </a:ln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-1" y="1"/>
            <a:ext cx="11047445" cy="6191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1002 - Hızlı Destek Programı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0" y="6206073"/>
            <a:ext cx="12191996" cy="651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2007-2018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yılları arası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14.387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önerisi alınmış, bunların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4.065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‘i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desteklenerek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217 </a:t>
            </a:r>
            <a:r>
              <a:rPr lang="tr-TR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milyon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 </a:t>
            </a:r>
            <a:endParaRPr lang="tr-TR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bütçe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aktarılmıştır.</a:t>
            </a:r>
          </a:p>
        </p:txBody>
      </p:sp>
      <p:pic>
        <p:nvPicPr>
          <p:cNvPr id="18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978" y="1107235"/>
            <a:ext cx="9168044" cy="4643530"/>
          </a:xfrm>
          <a:prstGeom prst="rect">
            <a:avLst/>
          </a:prstGeom>
        </p:spPr>
      </p:pic>
      <p:sp>
        <p:nvSpPr>
          <p:cNvPr id="11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10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6028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atih.esen\Desktop\iStock-88850338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371" y="1110344"/>
            <a:ext cx="7065805" cy="37882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Ä°lgili resim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870">
            <a:off x="7254784" y="360560"/>
            <a:ext cx="4938477" cy="49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1"/>
            <a:ext cx="11047445" cy="619126"/>
          </a:xfrm>
        </p:spPr>
        <p:txBody>
          <a:bodyPr anchor="ctr"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1005 - Ulusal Yeni Fikirler ve Ürünler Araştırma Destek Programı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7659039" y="1767969"/>
            <a:ext cx="36332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365 Gün </a:t>
            </a:r>
            <a:r>
              <a:rPr lang="tr-TR" sz="22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Başvuru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Yeni</a:t>
            </a:r>
            <a:r>
              <a:rPr lang="tr-TR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Ürün, Süreç, Yöntem, Model </a:t>
            </a:r>
            <a:r>
              <a:rPr lang="tr-TR" sz="2200" dirty="0">
                <a:latin typeface="Helvetica" panose="020B0604020202020204" pitchFamily="34" charset="0"/>
                <a:cs typeface="Helvetica" panose="020B0604020202020204" pitchFamily="34" charset="0"/>
              </a:rPr>
              <a:t>Geliştirme </a:t>
            </a:r>
            <a:endParaRPr lang="tr-TR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Bütçe </a:t>
            </a:r>
            <a:r>
              <a:rPr lang="tr-TR" sz="22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Limiti </a:t>
            </a:r>
            <a:r>
              <a:rPr lang="tr-TR" sz="22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Yükseltildi</a:t>
            </a:r>
            <a:endParaRPr lang="tr-TR" sz="22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2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00765"/>
              </p:ext>
            </p:extLst>
          </p:nvPr>
        </p:nvGraphicFramePr>
        <p:xfrm>
          <a:off x="1240801" y="5485074"/>
          <a:ext cx="4762502" cy="1007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5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Süresi</a:t>
                      </a:r>
                      <a:endParaRPr lang="tr-TR" sz="2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2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Miktarı</a:t>
                      </a:r>
                      <a:endParaRPr lang="tr-TR" sz="2400" b="1" kern="12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18 ay</a:t>
                      </a:r>
                      <a:endParaRPr lang="tr-TR" sz="24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300.000 TL</a:t>
                      </a: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11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2674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-1" y="1"/>
            <a:ext cx="11047445" cy="6191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1005 - Ulusal Yeni Fikirler ve Ürünler Araştırma Destek Programı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79502"/>
            <a:ext cx="12191996" cy="578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just"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2013-2018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yılları arası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1.308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önerisi alınmış, bunların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154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‘ü desteklenerek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47 </a:t>
            </a:r>
            <a:r>
              <a:rPr lang="tr-TR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milyon 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</a:t>
            </a:r>
          </a:p>
          <a:p>
            <a:pPr algn="just"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bütçe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aktarılmıştır.</a:t>
            </a:r>
          </a:p>
        </p:txBody>
      </p:sp>
      <p:pic>
        <p:nvPicPr>
          <p:cNvPr id="1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562" y="1181501"/>
            <a:ext cx="8870876" cy="4494998"/>
          </a:xfrm>
          <a:prstGeom prst="rect">
            <a:avLst/>
          </a:prstGeom>
        </p:spPr>
      </p:pic>
      <p:sp>
        <p:nvSpPr>
          <p:cNvPr id="9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12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8332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Ä°lgili resim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870">
            <a:off x="7264122" y="360560"/>
            <a:ext cx="4938477" cy="49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1"/>
            <a:ext cx="11047445" cy="619126"/>
          </a:xfrm>
        </p:spPr>
        <p:txBody>
          <a:bodyPr anchor="ctr"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3501 - Kariyer Geliştirme Programı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97768" y="1160223"/>
            <a:ext cx="305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latin typeface="Corbel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7753439" y="1439030"/>
            <a:ext cx="397514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1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365 Gün </a:t>
            </a:r>
            <a:r>
              <a:rPr lang="tr-TR" sz="21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Başvuru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100" dirty="0" smtClean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1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Kariyerine </a:t>
            </a:r>
            <a:r>
              <a:rPr lang="tr-TR" sz="21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Yeni</a:t>
            </a:r>
            <a:r>
              <a:rPr lang="tr-TR" sz="21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tr-TR" sz="21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Başlayan </a:t>
            </a:r>
            <a:r>
              <a:rPr lang="tr-TR" sz="21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Genç Araştırmacılar</a:t>
            </a:r>
            <a:endParaRPr lang="tr-TR" sz="2100" b="1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1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Doktoralı/Tıpta Uzmanlık</a:t>
            </a:r>
            <a:endParaRPr lang="tr-TR" sz="21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1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Farklı </a:t>
            </a:r>
            <a:r>
              <a:rPr lang="tr-TR" sz="21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Bir Kurum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1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1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Bütçe </a:t>
            </a:r>
            <a:r>
              <a:rPr lang="tr-TR" sz="21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Limiti </a:t>
            </a:r>
            <a:r>
              <a:rPr lang="tr-TR" sz="21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Yükseltildi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1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009965"/>
              </p:ext>
            </p:extLst>
          </p:nvPr>
        </p:nvGraphicFramePr>
        <p:xfrm>
          <a:off x="1479309" y="5604025"/>
          <a:ext cx="4762502" cy="1007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5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Süresi</a:t>
                      </a:r>
                      <a:endParaRPr lang="tr-TR" sz="2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2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Miktarı</a:t>
                      </a:r>
                      <a:endParaRPr lang="tr-TR" sz="2400" b="1" kern="12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36 ay</a:t>
                      </a:r>
                      <a:endParaRPr lang="tr-TR" sz="24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360.000 TL</a:t>
                      </a: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2" descr="C:\Users\fatih.esen\Desktop\iStock-84374835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796" y="1129783"/>
            <a:ext cx="6281917" cy="418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13</a:t>
            </a:fld>
            <a:endParaRPr lang="en-US" altLang="tr-TR" dirty="0"/>
          </a:p>
        </p:txBody>
      </p:sp>
      <p:sp>
        <p:nvSpPr>
          <p:cNvPr id="16" name="Dikdörtgen 15"/>
          <p:cNvSpPr/>
          <p:nvPr/>
        </p:nvSpPr>
        <p:spPr>
          <a:xfrm>
            <a:off x="7958865" y="5438936"/>
            <a:ext cx="3564293" cy="8229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/>
            <a:r>
              <a:rPr lang="tr-TR" sz="22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Seyahat </a:t>
            </a: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Ödeneği! </a:t>
            </a:r>
          </a:p>
          <a:p>
            <a:pPr algn="ctr"/>
            <a:r>
              <a:rPr lang="tr-TR" sz="20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(15 Bin TL+25 </a:t>
            </a:r>
            <a:r>
              <a:rPr lang="tr-TR" sz="20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Bin TL)</a:t>
            </a:r>
          </a:p>
        </p:txBody>
      </p:sp>
    </p:spTree>
    <p:extLst>
      <p:ext uri="{BB962C8B-B14F-4D97-AF65-F5344CB8AC3E}">
        <p14:creationId xmlns:p14="http://schemas.microsoft.com/office/powerpoint/2010/main" val="36882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-1" y="1"/>
            <a:ext cx="11047445" cy="6191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3501 - Kariyer Geliştirme Programı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0" y="6288834"/>
            <a:ext cx="12191996" cy="569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2007-2018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yılları arası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5.932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önerisi alınmış, bunların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1.311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‘i desteklenerek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486 </a:t>
            </a:r>
            <a:r>
              <a:rPr lang="tr-TR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milyon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 </a:t>
            </a:r>
            <a:endParaRPr lang="tr-TR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bütçe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aktarılmıştır.</a:t>
            </a:r>
          </a:p>
        </p:txBody>
      </p:sp>
      <p:sp>
        <p:nvSpPr>
          <p:cNvPr id="18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14</a:t>
            </a:fld>
            <a:endParaRPr lang="en-US" altLang="tr-TR" dirty="0"/>
          </a:p>
        </p:txBody>
      </p:sp>
      <p:pic>
        <p:nvPicPr>
          <p:cNvPr id="19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060" y="1090612"/>
            <a:ext cx="9183881" cy="46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Ä°lgili resim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870">
            <a:off x="7264119" y="360560"/>
            <a:ext cx="4938477" cy="49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9525"/>
            <a:ext cx="10944225" cy="6000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1001 - Bilimsel ve Teknolojik Araştırma Projelerini Destekleme Programı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Dikdörtgen 4"/>
          <p:cNvSpPr/>
          <p:nvPr/>
        </p:nvSpPr>
        <p:spPr>
          <a:xfrm>
            <a:off x="7743545" y="1485083"/>
            <a:ext cx="37704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Dönemli</a:t>
            </a:r>
            <a:r>
              <a:rPr lang="tr-TR" sz="1700" dirty="0">
                <a:latin typeface="Helvetica" panose="020B0604020202020204" pitchFamily="34" charset="0"/>
                <a:cs typeface="Helvetica" panose="020B0604020202020204" pitchFamily="34" charset="0"/>
              </a:rPr>
              <a:t> (Mart-Eylül)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7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İlk</a:t>
            </a:r>
            <a:r>
              <a:rPr lang="tr-TR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Destek Programı </a:t>
            </a:r>
          </a:p>
          <a:p>
            <a:pPr algn="just"/>
            <a:r>
              <a:rPr lang="tr-TR" sz="1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tr-TR" sz="17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(9 Ekim 1965)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ARDEB'e İlk Defa Başvurana</a:t>
            </a:r>
          </a:p>
          <a:p>
            <a:pPr algn="just" defTabSz="711200"/>
            <a:r>
              <a:rPr lang="tr-TR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tr-TR" sz="17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Avans Puan</a:t>
            </a:r>
          </a:p>
          <a:p>
            <a:pPr marL="285750" indent="-285750" algn="just" defTabSz="711200">
              <a:buFont typeface="Wingdings" panose="05000000000000000000" pitchFamily="2" charset="2"/>
              <a:buChar char="ü"/>
            </a:pPr>
            <a:r>
              <a:rPr lang="tr-TR" sz="17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Bütçe </a:t>
            </a:r>
            <a:r>
              <a:rPr lang="tr-TR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Limiti İki Katına Çıkarıldı</a:t>
            </a:r>
          </a:p>
          <a:p>
            <a:pPr marL="285750" indent="-285750" algn="just" defTabSz="711200">
              <a:buFont typeface="Wingdings" panose="05000000000000000000" pitchFamily="2" charset="2"/>
              <a:buChar char="ü"/>
            </a:pPr>
            <a:r>
              <a:rPr lang="tr-TR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Eşik Değerin Hemen Altında Kalan Projelere </a:t>
            </a:r>
            <a:r>
              <a:rPr lang="tr-TR" sz="17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Revizyon İmkanı </a:t>
            </a:r>
          </a:p>
        </p:txBody>
      </p:sp>
      <p:graphicFrame>
        <p:nvGraphicFramePr>
          <p:cNvPr id="16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45217"/>
              </p:ext>
            </p:extLst>
          </p:nvPr>
        </p:nvGraphicFramePr>
        <p:xfrm>
          <a:off x="1157790" y="5543406"/>
          <a:ext cx="4762502" cy="1007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5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Süresi</a:t>
                      </a:r>
                      <a:endParaRPr lang="tr-TR" sz="2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2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Miktarı</a:t>
                      </a:r>
                      <a:endParaRPr lang="tr-TR" sz="2400" b="1" kern="12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36 ay</a:t>
                      </a:r>
                      <a:endParaRPr lang="tr-TR" sz="24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720.000 TL</a:t>
                      </a: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62" y="1060263"/>
            <a:ext cx="6255125" cy="4170083"/>
          </a:xfrm>
          <a:prstGeom prst="rect">
            <a:avLst/>
          </a:prstGeom>
        </p:spPr>
      </p:pic>
      <p:sp>
        <p:nvSpPr>
          <p:cNvPr id="9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15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9882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9525"/>
            <a:ext cx="10944225" cy="6000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1001 - Bilimsel ve Teknolojik Araştırma Projelerini Destekleme Programı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0" y="6228363"/>
            <a:ext cx="12191996" cy="639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2007-2018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yılları arası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41.242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proje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önerisi alınmış, bunların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7.430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‘u desteklenerek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3,57 </a:t>
            </a:r>
            <a:r>
              <a:rPr lang="tr-TR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milyar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 </a:t>
            </a:r>
            <a:endParaRPr lang="tr-TR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bütçe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aktarılmıştır.</a:t>
            </a:r>
          </a:p>
        </p:txBody>
      </p:sp>
      <p:sp>
        <p:nvSpPr>
          <p:cNvPr id="18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16</a:t>
            </a:fld>
            <a:endParaRPr lang="en-US" altLang="tr-TR" dirty="0"/>
          </a:p>
        </p:txBody>
      </p:sp>
      <p:pic>
        <p:nvPicPr>
          <p:cNvPr id="19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2634" y="1037122"/>
            <a:ext cx="9346732" cy="47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Ä°lgili resim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870">
            <a:off x="7236131" y="360560"/>
            <a:ext cx="4938477" cy="49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1"/>
            <a:ext cx="11047445" cy="619126"/>
          </a:xfrm>
        </p:spPr>
        <p:txBody>
          <a:bodyPr anchor="ctr"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Uluslararası </a:t>
            </a:r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İşbirlikleri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73840" y="805196"/>
            <a:ext cx="6891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İkili 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anlaşmalar 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kapsamında 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50 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ülkeden 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62 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farklı 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kurum, </a:t>
            </a:r>
            <a:endParaRPr lang="tr-T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defRPr/>
            </a:pPr>
            <a:endParaRPr lang="tr-T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Çok 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taraflı platformlar aracılığı ile 92 farklı ülke ile işbirliği imkanı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7753064" y="1672305"/>
            <a:ext cx="35873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COST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365 Gün Başvuru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Era</a:t>
            </a: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-Net, İkili İşbirliği 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Projeleri</a:t>
            </a: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Çağrılı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Bütçe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Limiti </a:t>
            </a: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İki Katına 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Çıkarıldı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5" name="14 Tablo"/>
          <p:cNvGraphicFramePr>
            <a:graphicFrameLocks noGrp="1"/>
          </p:cNvGraphicFramePr>
          <p:nvPr>
            <p:extLst/>
          </p:nvPr>
        </p:nvGraphicFramePr>
        <p:xfrm>
          <a:off x="1162777" y="5507873"/>
          <a:ext cx="4762502" cy="1007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5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Süresi</a:t>
                      </a:r>
                      <a:endParaRPr lang="tr-TR" sz="2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2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Miktarı</a:t>
                      </a:r>
                      <a:endParaRPr lang="tr-TR" sz="2400" b="1" kern="12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36 ay</a:t>
                      </a:r>
                      <a:endParaRPr lang="tr-TR" sz="24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720.000 TL</a:t>
                      </a: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794" y="2540099"/>
            <a:ext cx="3890037" cy="2556310"/>
          </a:xfrm>
          <a:prstGeom prst="rect">
            <a:avLst/>
          </a:prstGeom>
        </p:spPr>
      </p:pic>
      <p:sp>
        <p:nvSpPr>
          <p:cNvPr id="10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7ED6A-D549-40C0-9D8C-C55F5275B6CF}" type="slidenum">
              <a:rPr kumimoji="0" lang="en-US" altLang="tr-T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7923222" y="5096409"/>
            <a:ext cx="3564293" cy="8229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Yeni!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1071 Programı</a:t>
            </a:r>
          </a:p>
        </p:txBody>
      </p:sp>
    </p:spTree>
    <p:extLst>
      <p:ext uri="{BB962C8B-B14F-4D97-AF65-F5344CB8AC3E}">
        <p14:creationId xmlns:p14="http://schemas.microsoft.com/office/powerpoint/2010/main" val="330017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-1" y="1"/>
            <a:ext cx="11047445" cy="6191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Uluslararası Projeler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0" y="6270171"/>
            <a:ext cx="12191996" cy="587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2007-2018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yılları arası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5.846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önerisi alınmış, bunların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1.433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‘ü desteklenerek </a:t>
            </a:r>
            <a:r>
              <a:rPr lang="tr-TR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74 </a:t>
            </a:r>
            <a:r>
              <a:rPr lang="tr-TR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milyon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 </a:t>
            </a:r>
            <a:endParaRPr lang="tr-TR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bütçe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aktarılmıştır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tr-TR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18</a:t>
            </a:fld>
            <a:endParaRPr lang="en-US" altLang="tr-TR" dirty="0"/>
          </a:p>
        </p:txBody>
      </p:sp>
      <p:pic>
        <p:nvPicPr>
          <p:cNvPr id="19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294" y="1052038"/>
            <a:ext cx="9301413" cy="47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Ä°lgili resim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870">
            <a:off x="7264120" y="360560"/>
            <a:ext cx="4938477" cy="49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1"/>
            <a:ext cx="11047445" cy="619126"/>
          </a:xfrm>
        </p:spPr>
        <p:txBody>
          <a:bodyPr anchor="ctr"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1003 - Öncelikli Alanlar Ar-Ge Projeleri Destekleme Programı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7764100" y="1511177"/>
            <a:ext cx="36421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Çağrılı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r>
              <a:rPr lang="tr-TR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Aşamalı </a:t>
            </a:r>
            <a:r>
              <a:rPr lang="tr-TR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Başvuru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Öncelikli </a:t>
            </a:r>
            <a:r>
              <a:rPr lang="tr-TR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Alanlardaki </a:t>
            </a:r>
            <a:r>
              <a:rPr lang="tr-TR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Projeler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Sosyal ve Beşeri Bilimler</a:t>
            </a:r>
            <a:r>
              <a:rPr lang="tr-TR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Eklendi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Bütçe </a:t>
            </a:r>
            <a:r>
              <a:rPr lang="tr-TR" sz="22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Limiti </a:t>
            </a:r>
            <a:r>
              <a:rPr lang="tr-TR" sz="22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Yükseltildi</a:t>
            </a:r>
            <a:endParaRPr lang="tr-TR" sz="22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2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07176"/>
              </p:ext>
            </p:extLst>
          </p:nvPr>
        </p:nvGraphicFramePr>
        <p:xfrm>
          <a:off x="633800" y="5478091"/>
          <a:ext cx="4762502" cy="1007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5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Süresi</a:t>
                      </a:r>
                      <a:endParaRPr lang="tr-TR" sz="2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2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Miktarı</a:t>
                      </a:r>
                      <a:endParaRPr lang="tr-TR" sz="2400" b="1" kern="12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36 ay</a:t>
                      </a:r>
                      <a:endParaRPr lang="tr-TR" sz="24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3.750.000 TL</a:t>
                      </a: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Resim 2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806" y="988747"/>
            <a:ext cx="1304227" cy="4016213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713" y="5672318"/>
            <a:ext cx="6428365" cy="72144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099285" y="5393918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(≤ 24 ay)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19</a:t>
            </a:fld>
            <a:endParaRPr lang="en-US" alt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60" y="988748"/>
            <a:ext cx="1334779" cy="401621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691" y="988747"/>
            <a:ext cx="1334278" cy="401621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39323" y="3329860"/>
            <a:ext cx="96105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Gıda</a:t>
            </a:r>
            <a:endParaRPr lang="tr-TR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2409612" y="1997075"/>
            <a:ext cx="124074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Makine-İmalat</a:t>
            </a:r>
            <a:endParaRPr lang="tr-TR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4137470" y="1997074"/>
            <a:ext cx="116471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Otomotiv</a:t>
            </a:r>
            <a:endParaRPr lang="tr-TR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228968" y="3329859"/>
            <a:ext cx="96105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</a:t>
            </a:r>
            <a:endParaRPr lang="tr-TR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2539439" y="3329859"/>
            <a:ext cx="96105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Enerji</a:t>
            </a:r>
            <a:endParaRPr lang="tr-TR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814390" y="1997073"/>
            <a:ext cx="1053884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BİT</a:t>
            </a:r>
            <a:endParaRPr lang="tr-TR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843024" y="4662647"/>
            <a:ext cx="96105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Uzay</a:t>
            </a:r>
            <a:endParaRPr lang="tr-TR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534138" y="4658524"/>
            <a:ext cx="96105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Sağlık</a:t>
            </a:r>
            <a:endParaRPr lang="tr-TR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271229" y="4668803"/>
            <a:ext cx="96105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Savunma</a:t>
            </a:r>
            <a:endParaRPr lang="tr-TR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97633" y="61993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Sunum İçeriği</a:t>
            </a:r>
          </a:p>
        </p:txBody>
      </p:sp>
      <p:sp>
        <p:nvSpPr>
          <p:cNvPr id="9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2</a:t>
            </a:fld>
            <a:endParaRPr lang="en-US" altLang="tr-TR" dirty="0"/>
          </a:p>
        </p:txBody>
      </p:sp>
      <p:grpSp>
        <p:nvGrpSpPr>
          <p:cNvPr id="23" name="Grup 22"/>
          <p:cNvGrpSpPr/>
          <p:nvPr/>
        </p:nvGrpSpPr>
        <p:grpSpPr>
          <a:xfrm>
            <a:off x="856344" y="1268966"/>
            <a:ext cx="8688872" cy="4816964"/>
            <a:chOff x="1304212" y="1268966"/>
            <a:chExt cx="8660883" cy="4816964"/>
          </a:xfrm>
        </p:grpSpPr>
        <p:graphicFrame>
          <p:nvGraphicFramePr>
            <p:cNvPr id="2" name="Diyagram 1"/>
            <p:cNvGraphicFramePr/>
            <p:nvPr>
              <p:extLst>
                <p:ext uri="{D42A27DB-BD31-4B8C-83A1-F6EECF244321}">
                  <p14:modId xmlns:p14="http://schemas.microsoft.com/office/powerpoint/2010/main" val="4222498386"/>
                </p:ext>
              </p:extLst>
            </p:nvPr>
          </p:nvGraphicFramePr>
          <p:xfrm>
            <a:off x="1304212" y="1268966"/>
            <a:ext cx="8660883" cy="48169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2" name="Dikdörtgen 21"/>
            <p:cNvSpPr/>
            <p:nvPr/>
          </p:nvSpPr>
          <p:spPr>
            <a:xfrm>
              <a:off x="1484079" y="1330615"/>
              <a:ext cx="52771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4800" b="1" cap="none" spc="0" dirty="0" smtClean="0">
                  <a:ln w="0"/>
                  <a:solidFill>
                    <a:schemeClr val="accent5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  <a:endParaRPr lang="tr-TR" sz="4800" b="1" cap="none" spc="0" dirty="0">
                <a:ln w="0"/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Dikdörtgen 24"/>
            <p:cNvSpPr/>
            <p:nvPr/>
          </p:nvSpPr>
          <p:spPr>
            <a:xfrm>
              <a:off x="1885479" y="2098573"/>
              <a:ext cx="52770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4800" b="1" dirty="0">
                  <a:ln w="0"/>
                  <a:solidFill>
                    <a:schemeClr val="accent5">
                      <a:lumMod val="60000"/>
                      <a:lumOff val="4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  <a:endParaRPr lang="tr-TR" sz="48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2012668" y="2894725"/>
              <a:ext cx="52770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48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  <a:endParaRPr lang="tr-TR" sz="48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2021853" y="3619018"/>
              <a:ext cx="52770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4800" b="1" dirty="0" smtClean="0">
                  <a:ln w="0"/>
                  <a:solidFill>
                    <a:schemeClr val="accent4">
                      <a:lumMod val="60000"/>
                      <a:lumOff val="4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</a:t>
              </a:r>
              <a:endParaRPr lang="tr-TR" sz="4800" b="1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Dikdörtgen 27"/>
            <p:cNvSpPr/>
            <p:nvPr/>
          </p:nvSpPr>
          <p:spPr>
            <a:xfrm>
              <a:off x="1793871" y="4387643"/>
              <a:ext cx="5277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4800" b="1" dirty="0">
                  <a:ln w="0"/>
                  <a:solidFill>
                    <a:schemeClr val="accent4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  <a:endParaRPr lang="tr-TR" sz="4800" b="1" cap="none" spc="0" dirty="0">
                <a:ln w="0"/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1036793" y="5132951"/>
            <a:ext cx="52941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365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-1" y="1"/>
            <a:ext cx="11047445" cy="6191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1003 - Öncelikli Alanlar Ar-Ge Projeleri Destekleme Programı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0" y="6248498"/>
            <a:ext cx="12191996" cy="619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2012-2018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yılları 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arası 1.aşamaya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9.767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önerisi alınmış, bunların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546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‘sı desteklenerek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629 </a:t>
            </a:r>
            <a:r>
              <a:rPr lang="tr-TR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milyon 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 </a:t>
            </a:r>
          </a:p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bütçe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aktarılmıştır.</a:t>
            </a:r>
          </a:p>
        </p:txBody>
      </p:sp>
      <p:sp>
        <p:nvSpPr>
          <p:cNvPr id="14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20</a:t>
            </a:fld>
            <a:endParaRPr lang="en-US" altLang="tr-TR" dirty="0"/>
          </a:p>
        </p:txBody>
      </p:sp>
      <p:pic>
        <p:nvPicPr>
          <p:cNvPr id="15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420" y="1120140"/>
            <a:ext cx="9177161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659"/>
            <a:ext cx="10369152" cy="5855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1003 Proje Desteklerinin Sektörlere Göre Dağılımı (2012-2018)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2" descr="C:\Users\fatih.esen\Desktop\1003 Sektör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081087"/>
            <a:ext cx="5342835" cy="4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37991"/>
              </p:ext>
            </p:extLst>
          </p:nvPr>
        </p:nvGraphicFramePr>
        <p:xfrm>
          <a:off x="1144114" y="988012"/>
          <a:ext cx="5752373" cy="42390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84367">
                  <a:extLst>
                    <a:ext uri="{9D8B030D-6E8A-4147-A177-3AD203B41FA5}">
                      <a16:colId xmlns:a16="http://schemas.microsoft.com/office/drawing/2014/main" val="2401343666"/>
                    </a:ext>
                  </a:extLst>
                </a:gridCol>
                <a:gridCol w="2868006">
                  <a:extLst>
                    <a:ext uri="{9D8B030D-6E8A-4147-A177-3AD203B41FA5}">
                      <a16:colId xmlns:a16="http://schemas.microsoft.com/office/drawing/2014/main" val="134351081"/>
                    </a:ext>
                  </a:extLst>
                </a:gridCol>
              </a:tblGrid>
              <a:tr h="211953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37724"/>
                  </a:ext>
                </a:extLst>
              </a:tr>
              <a:tr h="2119539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99543"/>
                  </a:ext>
                </a:extLst>
              </a:tr>
            </a:tbl>
          </a:graphicData>
        </a:graphic>
      </p:graphicFrame>
      <p:pic>
        <p:nvPicPr>
          <p:cNvPr id="12" name="Picture 4" descr="Ä°lgili resim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870">
            <a:off x="7264122" y="360560"/>
            <a:ext cx="4938477" cy="49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1"/>
            <a:ext cx="11047445" cy="619126"/>
          </a:xfrm>
        </p:spPr>
        <p:txBody>
          <a:bodyPr anchor="ctr">
            <a:noAutofit/>
          </a:bodyPr>
          <a:lstStyle/>
          <a:p>
            <a:r>
              <a:rPr lang="tr-TR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1007 - Kamu Kurumları Araştırma ve Geliştirme Projelerini Destekleme Programı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79106" y="1262864"/>
            <a:ext cx="305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latin typeface="Corbel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7751972" y="1522358"/>
            <a:ext cx="39206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Çağrılı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200" dirty="0" smtClean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Kamu Kurumlarının Yararına </a:t>
            </a:r>
            <a:r>
              <a:rPr lang="tr-TR" sz="22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Ar-Ge Projeleri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2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Proje Sonuçları Uygulama </a:t>
            </a:r>
            <a:r>
              <a:rPr lang="tr-TR" sz="22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Planı </a:t>
            </a: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(PSUP)</a:t>
            </a:r>
            <a:endParaRPr lang="tr-TR" sz="22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67664"/>
              </p:ext>
            </p:extLst>
          </p:nvPr>
        </p:nvGraphicFramePr>
        <p:xfrm>
          <a:off x="1204861" y="5486914"/>
          <a:ext cx="4762502" cy="1007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5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Süresi</a:t>
                      </a:r>
                      <a:endParaRPr lang="tr-TR" sz="2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2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Miktarı</a:t>
                      </a:r>
                      <a:endParaRPr lang="tr-TR" sz="2400" b="1" kern="12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48 ay</a:t>
                      </a:r>
                      <a:endParaRPr lang="tr-TR" sz="24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Çağrıda Belirtilir</a:t>
                      </a: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up 7"/>
          <p:cNvGrpSpPr/>
          <p:nvPr/>
        </p:nvGrpSpPr>
        <p:grpSpPr>
          <a:xfrm>
            <a:off x="629764" y="960018"/>
            <a:ext cx="5914289" cy="4283969"/>
            <a:chOff x="1143727" y="885371"/>
            <a:chExt cx="5790472" cy="4272594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121" y="885371"/>
              <a:ext cx="2875791" cy="2116086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6530" y="894690"/>
              <a:ext cx="2867669" cy="2101826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727" y="3025091"/>
              <a:ext cx="2876186" cy="2132874"/>
            </a:xfrm>
            <a:prstGeom prst="rect">
              <a:avLst/>
            </a:prstGeom>
          </p:spPr>
        </p:pic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6531" y="3025091"/>
              <a:ext cx="2867273" cy="2127933"/>
            </a:xfrm>
            <a:prstGeom prst="rect">
              <a:avLst/>
            </a:prstGeom>
          </p:spPr>
        </p:pic>
      </p:grpSp>
      <p:sp>
        <p:nvSpPr>
          <p:cNvPr id="17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22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1993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-1" y="1"/>
            <a:ext cx="11047445" cy="6191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2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1007 - Kamu Kurumları Araştırma ve Geliştirme Projelerini Destekleme Programı</a:t>
            </a:r>
            <a:endParaRPr lang="tr-TR" sz="2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0" y="6343855"/>
            <a:ext cx="12191996" cy="514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2012-2018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yılları arası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504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önerisi alınmış, bunların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85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'i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desteklenerek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</a:t>
            </a:r>
            <a:r>
              <a:rPr lang="tr-TR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milyar </a:t>
            </a:r>
            <a:r>
              <a:rPr lang="tr-T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 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bütçe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aktarılmıştır.</a:t>
            </a:r>
          </a:p>
        </p:txBody>
      </p:sp>
      <p:sp>
        <p:nvSpPr>
          <p:cNvPr id="9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23</a:t>
            </a:fld>
            <a:endParaRPr lang="en-US" altLang="tr-TR" dirty="0"/>
          </a:p>
        </p:txBody>
      </p:sp>
      <p:pic>
        <p:nvPicPr>
          <p:cNvPr id="10" name="Resim 2"/>
          <p:cNvPicPr>
            <a:picLocks noChangeAspect="1"/>
          </p:cNvPicPr>
          <p:nvPr/>
        </p:nvPicPr>
        <p:blipFill rotWithShape="1">
          <a:blip r:embed="rId3"/>
          <a:srcRect l="20800" t="14205" b="14592"/>
          <a:stretch/>
        </p:blipFill>
        <p:spPr>
          <a:xfrm>
            <a:off x="772233" y="859385"/>
            <a:ext cx="10275211" cy="51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659"/>
            <a:ext cx="10369152" cy="5855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1007 Proje Desteklerinin Sektörlere Göre Dağılımı (2012-2018)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2" descr="C:\Users\fatih.esen\Desktop\1007 Sektör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290639"/>
            <a:ext cx="6937665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Ä°lgili resim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870">
            <a:off x="7273665" y="292731"/>
            <a:ext cx="4938477" cy="49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1"/>
            <a:ext cx="11047445" cy="619126"/>
          </a:xfrm>
        </p:spPr>
        <p:txBody>
          <a:bodyPr anchor="ctr"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1004 - Mükemmeliyet Merkezi Destek Programı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7745073" y="1295799"/>
            <a:ext cx="34612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Çağrılı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dirty="0">
                <a:latin typeface="Helvetica" panose="020B0604020202020204" pitchFamily="34" charset="0"/>
                <a:cs typeface="Helvetica" panose="020B0604020202020204" pitchFamily="34" charset="0"/>
              </a:rPr>
              <a:t>1.Faz, 2.Faz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Araştırma </a:t>
            </a:r>
            <a:r>
              <a:rPr lang="tr-TR" sz="2200" dirty="0">
                <a:latin typeface="Helvetica" panose="020B0604020202020204" pitchFamily="34" charset="0"/>
                <a:cs typeface="Helvetica" panose="020B0604020202020204" pitchFamily="34" charset="0"/>
              </a:rPr>
              <a:t>Üniversiteleri ve Ar-Ge Merkezleri* </a:t>
            </a:r>
            <a:r>
              <a:rPr lang="tr-TR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İşbirliği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Yüksek Teknoloji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Yüksek Bütçe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Fikri ve Sınai Haklar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2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2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625937"/>
              </p:ext>
            </p:extLst>
          </p:nvPr>
        </p:nvGraphicFramePr>
        <p:xfrm>
          <a:off x="625102" y="5417246"/>
          <a:ext cx="4762502" cy="1007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5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Süresi</a:t>
                      </a:r>
                      <a:endParaRPr lang="tr-TR" sz="2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2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Miktarı</a:t>
                      </a:r>
                      <a:endParaRPr lang="tr-TR" sz="2400" b="1" kern="12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48 ay</a:t>
                      </a:r>
                      <a:endParaRPr lang="tr-TR" sz="24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Çağrıda Belirtilir</a:t>
                      </a: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6901541" y="4742218"/>
            <a:ext cx="5225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*6550 </a:t>
            </a:r>
            <a:r>
              <a:rPr lang="tr-TR" sz="1400" dirty="0">
                <a:latin typeface="Helvetica" panose="020B0604020202020204" pitchFamily="34" charset="0"/>
                <a:cs typeface="Helvetica" panose="020B0604020202020204" pitchFamily="34" charset="0"/>
              </a:rPr>
              <a:t>sayılı </a:t>
            </a:r>
            <a:r>
              <a:rPr lang="tr-TR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Kanun kapsamında yeterlik alan Ar-Ge merkezleri</a:t>
            </a:r>
            <a:endParaRPr lang="tr-TR" sz="14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428792" y="5262993"/>
            <a:ext cx="5550937" cy="12021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Yeni Çağrı Açıldı! </a:t>
            </a:r>
            <a:endParaRPr lang="tr-TR" sz="20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z="2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«Yüksek </a:t>
            </a:r>
            <a:r>
              <a:rPr lang="tr-TR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Teknoloji Platformları </a:t>
            </a:r>
            <a:r>
              <a:rPr lang="tr-TR" sz="2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Çağrısı»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Ön başvurular değerlendirildi.</a:t>
            </a:r>
            <a:endParaRPr lang="tr-TR" sz="20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 </a:t>
            </a:r>
            <a:r>
              <a:rPr lang="tr-TR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Projeye</a:t>
            </a:r>
            <a:r>
              <a:rPr lang="tr-TR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50 Milyon TL’ye </a:t>
            </a:r>
            <a:r>
              <a:rPr lang="tr-TR" sz="2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Kadar Destek</a:t>
            </a:r>
            <a:endParaRPr lang="tr-TR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43" y="789908"/>
            <a:ext cx="4456557" cy="4456557"/>
          </a:xfrm>
          <a:prstGeom prst="rect">
            <a:avLst/>
          </a:prstGeom>
        </p:spPr>
      </p:pic>
      <p:sp>
        <p:nvSpPr>
          <p:cNvPr id="10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25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125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tbilgi Yer Tutucusu 7"/>
          <p:cNvSpPr txBox="1">
            <a:spLocks/>
          </p:cNvSpPr>
          <p:nvPr/>
        </p:nvSpPr>
        <p:spPr bwMode="auto">
          <a:xfrm>
            <a:off x="3853460" y="6350299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sz="105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T.C. BİLİM, SANAYİ VE TEKNOLOJİ BAKANLIĞI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21676" y="692895"/>
            <a:ext cx="10873921" cy="5824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32"/>
          <a:stretch/>
        </p:blipFill>
        <p:spPr bwMode="auto">
          <a:xfrm>
            <a:off x="765910" y="1209209"/>
            <a:ext cx="10385425" cy="53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/>
          <p:cNvSpPr/>
          <p:nvPr/>
        </p:nvSpPr>
        <p:spPr>
          <a:xfrm>
            <a:off x="9615112" y="970615"/>
            <a:ext cx="1463020" cy="99592"/>
          </a:xfrm>
          <a:prstGeom prst="rect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2442" tIns="16221" rIns="32442" bIns="16221" rtlCol="0" anchor="ctr"/>
          <a:lstStyle/>
          <a:p>
            <a:pPr algn="ctr" defTabSz="9125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Sanayi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1053585" y="970615"/>
            <a:ext cx="1463020" cy="99592"/>
          </a:xfrm>
          <a:prstGeom prst="rect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58" tIns="45629" rIns="91258" bIns="45629" rtlCol="0" anchor="ctr"/>
          <a:lstStyle/>
          <a:p>
            <a:pPr algn="ctr" defTabSz="9125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1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emi</a:t>
            </a:r>
            <a:endParaRPr lang="tr-TR" sz="2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47"/>
          <p:cNvGrpSpPr/>
          <p:nvPr/>
        </p:nvGrpSpPr>
        <p:grpSpPr>
          <a:xfrm>
            <a:off x="789518" y="832923"/>
            <a:ext cx="10591800" cy="374989"/>
            <a:chOff x="876300" y="756254"/>
            <a:chExt cx="10591800" cy="374989"/>
          </a:xfrm>
        </p:grpSpPr>
        <p:sp>
          <p:nvSpPr>
            <p:cNvPr id="228" name="Chevron 227"/>
            <p:cNvSpPr/>
            <p:nvPr/>
          </p:nvSpPr>
          <p:spPr>
            <a:xfrm>
              <a:off x="876300" y="756254"/>
              <a:ext cx="10591800" cy="374989"/>
            </a:xfrm>
            <a:prstGeom prst="chevron">
              <a:avLst>
                <a:gd name="adj" fmla="val 86849"/>
              </a:avLst>
            </a:prstGeom>
            <a:gradFill flip="none" rotWithShape="1">
              <a:gsLst>
                <a:gs pos="81000">
                  <a:schemeClr val="tx1">
                    <a:lumMod val="50000"/>
                    <a:lumOff val="50000"/>
                  </a:schemeClr>
                </a:gs>
                <a:gs pos="44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91258" tIns="45629" rIns="91258" bIns="45629" rtlCol="0" anchor="ctr"/>
            <a:lstStyle/>
            <a:p>
              <a:pPr algn="ctr" defTabSz="9125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9689191" y="893952"/>
              <a:ext cx="1463020" cy="99592"/>
            </a:xfrm>
            <a:prstGeom prst="rect">
              <a:avLst/>
            </a:prstGeom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2442" tIns="16221" rIns="32442" bIns="16221" rtlCol="0" anchor="ctr"/>
            <a:lstStyle/>
            <a:p>
              <a:pPr algn="ctr" defTabSz="91254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21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Sanayi</a:t>
              </a: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043333" y="893952"/>
              <a:ext cx="2230559" cy="99597"/>
            </a:xfrm>
            <a:prstGeom prst="rect">
              <a:avLst/>
            </a:prstGeom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258" tIns="45629" rIns="91258" bIns="45629" rtlCol="0" anchor="ctr"/>
            <a:lstStyle/>
            <a:p>
              <a:pPr algn="ctr" defTabSz="91254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21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Akademi</a:t>
              </a:r>
            </a:p>
          </p:txBody>
        </p:sp>
      </p:grpSp>
      <p:pic>
        <p:nvPicPr>
          <p:cNvPr id="34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489" y="1615495"/>
            <a:ext cx="3325775" cy="82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8"/>
          <p:cNvGrpSpPr/>
          <p:nvPr/>
        </p:nvGrpSpPr>
        <p:grpSpPr>
          <a:xfrm>
            <a:off x="1123613" y="2426049"/>
            <a:ext cx="2439119" cy="313914"/>
            <a:chOff x="1400408" y="2521299"/>
            <a:chExt cx="2439119" cy="313914"/>
          </a:xfrm>
        </p:grpSpPr>
        <p:sp>
          <p:nvSpPr>
            <p:cNvPr id="342" name="41 Sağ Ok"/>
            <p:cNvSpPr/>
            <p:nvPr/>
          </p:nvSpPr>
          <p:spPr>
            <a:xfrm>
              <a:off x="1476126" y="2521299"/>
              <a:ext cx="2363401" cy="307232"/>
            </a:xfrm>
            <a:prstGeom prst="stripedRightArrow">
              <a:avLst>
                <a:gd name="adj1" fmla="val 75741"/>
                <a:gd name="adj2" fmla="val 50000"/>
              </a:avLst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34000">
                  <a:srgbClr val="8064A2">
                    <a:shade val="93000"/>
                    <a:satMod val="130000"/>
                  </a:srgbClr>
                </a:gs>
                <a:gs pos="88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16354" tIns="189034" rIns="216354" bIns="189034" numCol="1" spcCol="1270" rtlCol="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b="1" kern="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3" name="82 Metin kutusu"/>
            <p:cNvSpPr txBox="1"/>
            <p:nvPr/>
          </p:nvSpPr>
          <p:spPr>
            <a:xfrm>
              <a:off x="1400408" y="2527436"/>
              <a:ext cx="21478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Ar-Ge Stratejisi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981806" y="1209213"/>
            <a:ext cx="0" cy="1015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10884808" y="1209213"/>
            <a:ext cx="0" cy="1015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17"/>
          <p:cNvGrpSpPr/>
          <p:nvPr/>
        </p:nvGrpSpPr>
        <p:grpSpPr>
          <a:xfrm>
            <a:off x="1004903" y="1286740"/>
            <a:ext cx="9915525" cy="326554"/>
            <a:chOff x="1076325" y="3600112"/>
            <a:chExt cx="9915525" cy="326554"/>
          </a:xfrm>
        </p:grpSpPr>
        <p:sp>
          <p:nvSpPr>
            <p:cNvPr id="119" name="Pentagon 118"/>
            <p:cNvSpPr/>
            <p:nvPr/>
          </p:nvSpPr>
          <p:spPr>
            <a:xfrm>
              <a:off x="1076325" y="3600112"/>
              <a:ext cx="9915525" cy="326554"/>
            </a:xfrm>
            <a:prstGeom prst="homePlate">
              <a:avLst>
                <a:gd name="adj" fmla="val 82085"/>
              </a:avLst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rgbClr val="ED7D31">
                    <a:lumMod val="40000"/>
                    <a:lumOff val="60000"/>
                    <a:alpha val="70000"/>
                  </a:srgbClr>
                </a:gs>
                <a:gs pos="100000">
                  <a:sysClr val="window" lastClr="FFFFFF">
                    <a:lumMod val="75000"/>
                  </a:sys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r-TR" kern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7" name="Group 119"/>
            <p:cNvGrpSpPr/>
            <p:nvPr/>
          </p:nvGrpSpPr>
          <p:grpSpPr>
            <a:xfrm>
              <a:off x="1232441" y="3625512"/>
              <a:ext cx="9416685" cy="272579"/>
              <a:chOff x="1165766" y="3387387"/>
              <a:chExt cx="9416685" cy="272579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398578" y="3396912"/>
                <a:ext cx="768000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4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456500" y="3387387"/>
                <a:ext cx="768000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5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493903" y="3393737"/>
                <a:ext cx="768000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6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814451" y="3390562"/>
                <a:ext cx="768000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 9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165766" y="3387387"/>
                <a:ext cx="768000" cy="2630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1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270666" y="3387387"/>
                <a:ext cx="768000" cy="2630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2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317002" y="3387387"/>
                <a:ext cx="768000" cy="2630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3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98803" y="3393737"/>
                <a:ext cx="768000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7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684653" y="3393737"/>
                <a:ext cx="768000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8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8" name="Group 129"/>
          <p:cNvGrpSpPr/>
          <p:nvPr/>
        </p:nvGrpSpPr>
        <p:grpSpPr>
          <a:xfrm>
            <a:off x="1011805" y="1283705"/>
            <a:ext cx="9915525" cy="326554"/>
            <a:chOff x="1076325" y="3600112"/>
            <a:chExt cx="9915525" cy="326554"/>
          </a:xfrm>
        </p:grpSpPr>
        <p:sp>
          <p:nvSpPr>
            <p:cNvPr id="131" name="Pentagon 130"/>
            <p:cNvSpPr/>
            <p:nvPr/>
          </p:nvSpPr>
          <p:spPr>
            <a:xfrm>
              <a:off x="1076325" y="3600112"/>
              <a:ext cx="9915525" cy="326554"/>
            </a:xfrm>
            <a:prstGeom prst="homePlate">
              <a:avLst>
                <a:gd name="adj" fmla="val 82085"/>
              </a:avLst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rgbClr val="ED7D31">
                    <a:lumMod val="40000"/>
                    <a:lumOff val="60000"/>
                    <a:alpha val="70000"/>
                  </a:srgbClr>
                </a:gs>
                <a:gs pos="100000">
                  <a:sysClr val="window" lastClr="FFFFFF">
                    <a:lumMod val="75000"/>
                  </a:sys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r-TR" kern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9" name="Group 131"/>
            <p:cNvGrpSpPr/>
            <p:nvPr/>
          </p:nvGrpSpPr>
          <p:grpSpPr>
            <a:xfrm>
              <a:off x="1232441" y="3625512"/>
              <a:ext cx="9416685" cy="272579"/>
              <a:chOff x="1165766" y="3387387"/>
              <a:chExt cx="9416685" cy="272579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4398578" y="3396912"/>
                <a:ext cx="768000" cy="2630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4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456500" y="3387387"/>
                <a:ext cx="768000" cy="2630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5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493903" y="3393737"/>
                <a:ext cx="768000" cy="2630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 6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814451" y="3390562"/>
                <a:ext cx="768000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9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165766" y="3387387"/>
                <a:ext cx="768000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1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270666" y="3387387"/>
                <a:ext cx="768000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2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317002" y="3387387"/>
                <a:ext cx="768000" cy="2630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3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98803" y="3393737"/>
                <a:ext cx="768000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 7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8684653" y="3393737"/>
                <a:ext cx="768000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 8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10" name="Group 76"/>
          <p:cNvGrpSpPr/>
          <p:nvPr/>
        </p:nvGrpSpPr>
        <p:grpSpPr>
          <a:xfrm>
            <a:off x="1025915" y="1283466"/>
            <a:ext cx="9915525" cy="326554"/>
            <a:chOff x="1076325" y="3600112"/>
            <a:chExt cx="9915525" cy="326554"/>
          </a:xfrm>
        </p:grpSpPr>
        <p:sp>
          <p:nvSpPr>
            <p:cNvPr id="78" name="Pentagon 77"/>
            <p:cNvSpPr/>
            <p:nvPr/>
          </p:nvSpPr>
          <p:spPr>
            <a:xfrm>
              <a:off x="1076325" y="3600112"/>
              <a:ext cx="9915525" cy="326554"/>
            </a:xfrm>
            <a:prstGeom prst="homePlate">
              <a:avLst>
                <a:gd name="adj" fmla="val 82085"/>
              </a:avLst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rgbClr val="ED7D31">
                    <a:lumMod val="40000"/>
                    <a:lumOff val="60000"/>
                    <a:alpha val="70000"/>
                  </a:srgbClr>
                </a:gs>
                <a:gs pos="100000">
                  <a:sysClr val="window" lastClr="FFFFFF">
                    <a:lumMod val="75000"/>
                  </a:sys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r-TR" kern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1" name="Group 80"/>
            <p:cNvGrpSpPr/>
            <p:nvPr/>
          </p:nvGrpSpPr>
          <p:grpSpPr>
            <a:xfrm>
              <a:off x="1103994" y="3625512"/>
              <a:ext cx="9590289" cy="277871"/>
              <a:chOff x="1037319" y="3387387"/>
              <a:chExt cx="9590289" cy="277871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4223884" y="3387387"/>
                <a:ext cx="1019412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THS 4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299742" y="3391719"/>
                <a:ext cx="1040009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THS 5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410430" y="3400186"/>
                <a:ext cx="985852" cy="2630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THS 6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644003" y="3399029"/>
                <a:ext cx="983605" cy="2630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THS 9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037319" y="3387387"/>
                <a:ext cx="896447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THS1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40072" y="3387387"/>
                <a:ext cx="1113501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600" b="1" kern="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THS 2</a:t>
                </a:r>
                <a:endParaRPr lang="en-GB" sz="1600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18487" y="3387387"/>
                <a:ext cx="982819" cy="26305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THS 3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436164" y="3402204"/>
                <a:ext cx="1066800" cy="2630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THS 7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525542" y="3402204"/>
                <a:ext cx="1073303" cy="26305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6758" tIns="67064" rIns="76758" bIns="67064" numCol="1" spcCol="451" rtlCol="0" anchor="ctr" anchorCtr="0">
                <a:noAutofit/>
              </a:bodyPr>
              <a:lstStyle/>
              <a:p>
                <a:pPr algn="ctr" defTabSz="25232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600" b="1" kern="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THS 8</a:t>
                </a:r>
                <a:endParaRPr lang="en-GB" sz="1600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12" name="Group 7"/>
          <p:cNvGrpSpPr/>
          <p:nvPr/>
        </p:nvGrpSpPr>
        <p:grpSpPr>
          <a:xfrm>
            <a:off x="507137" y="3082537"/>
            <a:ext cx="2631503" cy="1114094"/>
            <a:chOff x="400332" y="3101851"/>
            <a:chExt cx="2631502" cy="1114094"/>
          </a:xfrm>
        </p:grpSpPr>
        <p:sp>
          <p:nvSpPr>
            <p:cNvPr id="4" name="TextBox 3"/>
            <p:cNvSpPr txBox="1"/>
            <p:nvPr/>
          </p:nvSpPr>
          <p:spPr>
            <a:xfrm>
              <a:off x="400332" y="3184894"/>
              <a:ext cx="2435511" cy="10310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tr-TR" sz="1400" b="1" dirty="0" smtClean="0"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Özel Sektör Ar-Ge Merkezlerine Kritik Teknolojilerin </a:t>
              </a:r>
              <a:r>
                <a:rPr lang="tr-TR" sz="1400" b="1" dirty="0"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  <a:r>
                <a:rPr lang="tr-TR" sz="1400" b="1" dirty="0" smtClean="0"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ransferi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tr-TR" sz="1400" b="1" dirty="0" smtClean="0"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-TÜBİTAK Ar-Ge Desteği-</a:t>
              </a:r>
              <a:endParaRPr lang="tr-TR" sz="1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2832165" y="3101851"/>
              <a:ext cx="199669" cy="1102764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u="sng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14" name="Snip Single Corner Rectangle 213"/>
          <p:cNvSpPr/>
          <p:nvPr/>
        </p:nvSpPr>
        <p:spPr>
          <a:xfrm>
            <a:off x="172646" y="5455436"/>
            <a:ext cx="3160620" cy="1138016"/>
          </a:xfrm>
          <a:prstGeom prst="snip1Rect">
            <a:avLst>
              <a:gd name="adj" fmla="val 211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30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600" b="1" u="sng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r>
              <a:rPr lang="tr-TR" sz="1400" b="1" u="sng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Araştırma Üniversiteleri ve  6550 Yeterlik Verilen Altyapılar</a:t>
            </a:r>
            <a:endParaRPr lang="tr-TR" sz="1200" u="sng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5" name="Group 25"/>
          <p:cNvGrpSpPr/>
          <p:nvPr/>
        </p:nvGrpSpPr>
        <p:grpSpPr>
          <a:xfrm>
            <a:off x="3083621" y="2326303"/>
            <a:ext cx="5185359" cy="2453786"/>
            <a:chOff x="3169345" y="2421553"/>
            <a:chExt cx="5185358" cy="245378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345" y="2421553"/>
              <a:ext cx="5185358" cy="2453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" name="5-Point Star 214"/>
            <p:cNvSpPr/>
            <p:nvPr/>
          </p:nvSpPr>
          <p:spPr>
            <a:xfrm>
              <a:off x="5103925" y="3277882"/>
              <a:ext cx="102898" cy="95438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u="sng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6356018" y="3502636"/>
            <a:ext cx="5384380" cy="2864202"/>
            <a:chOff x="6680970" y="3437275"/>
            <a:chExt cx="5384380" cy="2864202"/>
          </a:xfrm>
        </p:grpSpPr>
        <p:sp>
          <p:nvSpPr>
            <p:cNvPr id="225" name="Snip Single Corner Rectangle 224"/>
            <p:cNvSpPr/>
            <p:nvPr/>
          </p:nvSpPr>
          <p:spPr>
            <a:xfrm flipH="1">
              <a:off x="7267153" y="3682193"/>
              <a:ext cx="4639426" cy="2523528"/>
            </a:xfrm>
            <a:prstGeom prst="snip1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8" name="Group 6"/>
            <p:cNvGrpSpPr/>
            <p:nvPr/>
          </p:nvGrpSpPr>
          <p:grpSpPr>
            <a:xfrm>
              <a:off x="6680970" y="3437275"/>
              <a:ext cx="5384380" cy="2864202"/>
              <a:chOff x="6550606" y="2155432"/>
              <a:chExt cx="5384380" cy="2864202"/>
            </a:xfrm>
          </p:grpSpPr>
          <p:sp>
            <p:nvSpPr>
              <p:cNvPr id="226" name="Snip Single Corner Rectangle 225"/>
              <p:cNvSpPr/>
              <p:nvPr/>
            </p:nvSpPr>
            <p:spPr>
              <a:xfrm flipV="1">
                <a:off x="6550606" y="2155432"/>
                <a:ext cx="909706" cy="467123"/>
              </a:xfrm>
              <a:prstGeom prst="snip1Rect">
                <a:avLst>
                  <a:gd name="adj" fmla="val 50000"/>
                </a:avLst>
              </a:prstGeom>
              <a:noFill/>
              <a:ln w="38100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pic>
            <p:nvPicPr>
              <p:cNvPr id="350" name="Picture 5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962" y="2428542"/>
                <a:ext cx="4915024" cy="2591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7060643" y="2566418"/>
                <a:ext cx="2093485" cy="917957"/>
              </a:xfrm>
              <a:prstGeom prst="line">
                <a:avLst/>
              </a:prstGeom>
              <a:ln w="31750">
                <a:solidFill>
                  <a:schemeClr val="accent4">
                    <a:lumMod val="75000"/>
                  </a:schemeClr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2"/>
          <p:cNvGrpSpPr/>
          <p:nvPr/>
        </p:nvGrpSpPr>
        <p:grpSpPr>
          <a:xfrm>
            <a:off x="3033917" y="2224418"/>
            <a:ext cx="1248343" cy="1316321"/>
            <a:chOff x="3740036" y="2171656"/>
            <a:chExt cx="607662" cy="1566236"/>
          </a:xfrm>
        </p:grpSpPr>
        <p:cxnSp>
          <p:nvCxnSpPr>
            <p:cNvPr id="344" name="Straight Connector 343"/>
            <p:cNvCxnSpPr/>
            <p:nvPr/>
          </p:nvCxnSpPr>
          <p:spPr>
            <a:xfrm flipH="1" flipV="1">
              <a:off x="3894356" y="2242149"/>
              <a:ext cx="453342" cy="1495743"/>
            </a:xfrm>
            <a:prstGeom prst="line">
              <a:avLst/>
            </a:prstGeom>
            <a:ln w="22225">
              <a:headEnd type="arrow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 flipV="1">
              <a:off x="3740036" y="2171656"/>
              <a:ext cx="357808" cy="1169076"/>
            </a:xfrm>
            <a:prstGeom prst="line">
              <a:avLst/>
            </a:prstGeom>
            <a:ln w="22225">
              <a:headEnd type="arrow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5-Point Star 70"/>
          <p:cNvSpPr/>
          <p:nvPr/>
        </p:nvSpPr>
        <p:spPr>
          <a:xfrm>
            <a:off x="364232" y="5620186"/>
            <a:ext cx="180000" cy="1080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u="sng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 bwMode="auto">
          <a:xfrm>
            <a:off x="0" y="0"/>
            <a:ext cx="10151902" cy="6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Değer Zincirinde Çıktı Odaklı Yapılara Destek</a:t>
            </a:r>
          </a:p>
        </p:txBody>
      </p:sp>
      <p:sp>
        <p:nvSpPr>
          <p:cNvPr id="72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26</a:t>
            </a:fld>
            <a:endParaRPr lang="en-US" altLang="tr-TR" dirty="0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4354" y="1815948"/>
            <a:ext cx="798645" cy="81693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5290" y="3123434"/>
            <a:ext cx="109127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10151902" cy="6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Yüksek Teknoloji Platformları Çağrısı (1004 Programı)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up 78"/>
          <p:cNvGrpSpPr>
            <a:grpSpLocks/>
          </p:cNvGrpSpPr>
          <p:nvPr/>
        </p:nvGrpSpPr>
        <p:grpSpPr bwMode="auto">
          <a:xfrm>
            <a:off x="1326196" y="2571823"/>
            <a:ext cx="1167606" cy="966787"/>
            <a:chOff x="346436" y="2868739"/>
            <a:chExt cx="1786042" cy="914908"/>
          </a:xfrm>
          <a:effectLst/>
        </p:grpSpPr>
        <p:sp>
          <p:nvSpPr>
            <p:cNvPr id="7" name="Yuvarlatılmış Dikdörtgen 3"/>
            <p:cNvSpPr/>
            <p:nvPr/>
          </p:nvSpPr>
          <p:spPr>
            <a:xfrm>
              <a:off x="448496" y="2868739"/>
              <a:ext cx="1602335" cy="9149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6354" tIns="189034" rIns="216354" bIns="189034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Metin kutusu 4"/>
            <p:cNvSpPr txBox="1">
              <a:spLocks noChangeArrowheads="1"/>
            </p:cNvSpPr>
            <p:nvPr/>
          </p:nvSpPr>
          <p:spPr bwMode="auto">
            <a:xfrm>
              <a:off x="346436" y="2962272"/>
              <a:ext cx="1786042" cy="64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tr-TR" sz="1900" dirty="0">
                  <a:latin typeface="Helvetica" panose="020B0604020202020204" pitchFamily="34" charset="0"/>
                  <a:cs typeface="Helvetica" panose="020B0604020202020204" pitchFamily="34" charset="0"/>
                </a:rPr>
                <a:t>Ön Başvuru</a:t>
              </a:r>
            </a:p>
          </p:txBody>
        </p:sp>
      </p:grpSp>
      <p:sp>
        <p:nvSpPr>
          <p:cNvPr id="9" name="Yuvarlatılmış Dikdörtgen 11"/>
          <p:cNvSpPr/>
          <p:nvPr/>
        </p:nvSpPr>
        <p:spPr>
          <a:xfrm>
            <a:off x="3593255" y="3092492"/>
            <a:ext cx="1776967" cy="10762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Metin kutusu 27"/>
          <p:cNvSpPr txBox="1">
            <a:spLocks noChangeArrowheads="1"/>
          </p:cNvSpPr>
          <p:nvPr/>
        </p:nvSpPr>
        <p:spPr bwMode="auto">
          <a:xfrm>
            <a:off x="4676615" y="1235660"/>
            <a:ext cx="119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tr-TR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Metin kutusu 28"/>
          <p:cNvSpPr txBox="1"/>
          <p:nvPr/>
        </p:nvSpPr>
        <p:spPr>
          <a:xfrm>
            <a:off x="3522239" y="2615250"/>
            <a:ext cx="1843033" cy="4426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≤</a:t>
            </a:r>
            <a:r>
              <a:rPr lang="tr-TR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100.000 TL</a:t>
            </a:r>
          </a:p>
        </p:txBody>
      </p:sp>
      <p:sp>
        <p:nvSpPr>
          <p:cNvPr id="12" name="Metin kutusu 33"/>
          <p:cNvSpPr txBox="1">
            <a:spLocks noChangeArrowheads="1"/>
          </p:cNvSpPr>
          <p:nvPr/>
        </p:nvSpPr>
        <p:spPr bwMode="auto">
          <a:xfrm rot="20290955">
            <a:off x="3394402" y="1185654"/>
            <a:ext cx="21986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 sz="1500" b="1">
                <a:latin typeface="Helvetica" panose="020B0604020202020204" pitchFamily="34" charset="0"/>
                <a:cs typeface="Helvetica" panose="020B0604020202020204" pitchFamily="34" charset="0"/>
              </a:rPr>
              <a:t>Ön başvuru sonuçları</a:t>
            </a:r>
          </a:p>
        </p:txBody>
      </p:sp>
      <p:cxnSp>
        <p:nvCxnSpPr>
          <p:cNvPr id="13" name="Düz Ok Bağlayıcısı 37"/>
          <p:cNvCxnSpPr/>
          <p:nvPr/>
        </p:nvCxnSpPr>
        <p:spPr>
          <a:xfrm flipV="1">
            <a:off x="8519952" y="1792353"/>
            <a:ext cx="1046163" cy="12700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40"/>
          <p:cNvCxnSpPr/>
          <p:nvPr/>
        </p:nvCxnSpPr>
        <p:spPr>
          <a:xfrm flipH="1">
            <a:off x="7549990" y="1797116"/>
            <a:ext cx="144462" cy="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45"/>
          <p:cNvCxnSpPr/>
          <p:nvPr/>
        </p:nvCxnSpPr>
        <p:spPr>
          <a:xfrm flipH="1">
            <a:off x="7334090" y="1797116"/>
            <a:ext cx="144462" cy="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46"/>
          <p:cNvCxnSpPr/>
          <p:nvPr/>
        </p:nvCxnSpPr>
        <p:spPr>
          <a:xfrm flipH="1">
            <a:off x="7118190" y="1795528"/>
            <a:ext cx="144462" cy="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47"/>
          <p:cNvCxnSpPr/>
          <p:nvPr/>
        </p:nvCxnSpPr>
        <p:spPr>
          <a:xfrm flipH="1" flipV="1">
            <a:off x="6338727" y="1792353"/>
            <a:ext cx="688975" cy="4763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52"/>
          <p:cNvCxnSpPr/>
          <p:nvPr/>
        </p:nvCxnSpPr>
        <p:spPr>
          <a:xfrm>
            <a:off x="4508340" y="1848447"/>
            <a:ext cx="0" cy="38100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61"/>
          <p:cNvCxnSpPr/>
          <p:nvPr/>
        </p:nvCxnSpPr>
        <p:spPr>
          <a:xfrm flipH="1">
            <a:off x="4665502" y="1830453"/>
            <a:ext cx="144463" cy="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62"/>
          <p:cNvCxnSpPr/>
          <p:nvPr/>
        </p:nvCxnSpPr>
        <p:spPr>
          <a:xfrm flipH="1">
            <a:off x="4446427" y="1830453"/>
            <a:ext cx="144463" cy="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63"/>
          <p:cNvCxnSpPr/>
          <p:nvPr/>
        </p:nvCxnSpPr>
        <p:spPr>
          <a:xfrm flipH="1">
            <a:off x="4230527" y="1833628"/>
            <a:ext cx="144463" cy="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65"/>
          <p:cNvCxnSpPr/>
          <p:nvPr/>
        </p:nvCxnSpPr>
        <p:spPr>
          <a:xfrm>
            <a:off x="7407115" y="1816697"/>
            <a:ext cx="0" cy="38100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69"/>
          <p:cNvCxnSpPr/>
          <p:nvPr/>
        </p:nvCxnSpPr>
        <p:spPr>
          <a:xfrm flipH="1" flipV="1">
            <a:off x="4857590" y="1828866"/>
            <a:ext cx="611187" cy="1587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Köşeli Çift Ayraç 80"/>
          <p:cNvSpPr/>
          <p:nvPr/>
        </p:nvSpPr>
        <p:spPr>
          <a:xfrm>
            <a:off x="8750442" y="5430054"/>
            <a:ext cx="566476" cy="40692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Yuvarlatılmış Dikdörtgen 86"/>
          <p:cNvSpPr/>
          <p:nvPr/>
        </p:nvSpPr>
        <p:spPr>
          <a:xfrm>
            <a:off x="6472238" y="3092492"/>
            <a:ext cx="1776967" cy="10762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Metin kutusu 91"/>
          <p:cNvSpPr txBox="1"/>
          <p:nvPr/>
        </p:nvSpPr>
        <p:spPr>
          <a:xfrm>
            <a:off x="6364417" y="2615250"/>
            <a:ext cx="1992314" cy="4426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≤</a:t>
            </a:r>
            <a:r>
              <a:rPr lang="tr-TR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50 Milyon TL</a:t>
            </a:r>
          </a:p>
        </p:txBody>
      </p:sp>
      <p:sp>
        <p:nvSpPr>
          <p:cNvPr id="27" name="Metin kutusu 92"/>
          <p:cNvSpPr txBox="1"/>
          <p:nvPr/>
        </p:nvSpPr>
        <p:spPr>
          <a:xfrm>
            <a:off x="3684427" y="3327997"/>
            <a:ext cx="1536700" cy="5238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Faz 1</a:t>
            </a:r>
          </a:p>
        </p:txBody>
      </p:sp>
      <p:sp>
        <p:nvSpPr>
          <p:cNvPr id="28" name="Metin kutusu 97"/>
          <p:cNvSpPr txBox="1">
            <a:spLocks noChangeArrowheads="1"/>
          </p:cNvSpPr>
          <p:nvPr/>
        </p:nvSpPr>
        <p:spPr bwMode="auto">
          <a:xfrm>
            <a:off x="8953340" y="5460010"/>
            <a:ext cx="296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29" name="Metin kutusu 98"/>
          <p:cNvSpPr txBox="1"/>
          <p:nvPr/>
        </p:nvSpPr>
        <p:spPr>
          <a:xfrm>
            <a:off x="6468902" y="3369272"/>
            <a:ext cx="1676400" cy="52228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Faz 2</a:t>
            </a:r>
          </a:p>
        </p:txBody>
      </p:sp>
      <p:cxnSp>
        <p:nvCxnSpPr>
          <p:cNvPr id="30" name="Düz Bağlayıcı 107"/>
          <p:cNvCxnSpPr/>
          <p:nvPr/>
        </p:nvCxnSpPr>
        <p:spPr>
          <a:xfrm rot="16200000" flipV="1">
            <a:off x="326599" y="4024644"/>
            <a:ext cx="4504270" cy="39688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20569" y="1598590"/>
            <a:ext cx="132850" cy="1361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Metin kutusu 110"/>
          <p:cNvSpPr txBox="1">
            <a:spLocks noChangeArrowheads="1"/>
          </p:cNvSpPr>
          <p:nvPr/>
        </p:nvSpPr>
        <p:spPr bwMode="auto">
          <a:xfrm>
            <a:off x="3878102" y="2210397"/>
            <a:ext cx="1285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≤ </a:t>
            </a:r>
            <a:r>
              <a:rPr lang="tr-T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 </a:t>
            </a: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AY</a:t>
            </a:r>
          </a:p>
        </p:txBody>
      </p:sp>
      <p:sp>
        <p:nvSpPr>
          <p:cNvPr id="33" name="Metin kutusu 111"/>
          <p:cNvSpPr txBox="1">
            <a:spLocks noChangeArrowheads="1"/>
          </p:cNvSpPr>
          <p:nvPr/>
        </p:nvSpPr>
        <p:spPr bwMode="auto">
          <a:xfrm>
            <a:off x="6727665" y="2227860"/>
            <a:ext cx="1255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≤ </a:t>
            </a:r>
            <a:r>
              <a:rPr lang="tr-T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48 </a:t>
            </a: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AY</a:t>
            </a:r>
          </a:p>
        </p:txBody>
      </p:sp>
      <p:sp>
        <p:nvSpPr>
          <p:cNvPr id="34" name="Köşeli Çift Ayraç 114"/>
          <p:cNvSpPr/>
          <p:nvPr/>
        </p:nvSpPr>
        <p:spPr>
          <a:xfrm>
            <a:off x="9168326" y="5438318"/>
            <a:ext cx="566476" cy="40692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Metin kutusu 115"/>
          <p:cNvSpPr txBox="1">
            <a:spLocks noChangeArrowheads="1"/>
          </p:cNvSpPr>
          <p:nvPr/>
        </p:nvSpPr>
        <p:spPr bwMode="auto">
          <a:xfrm>
            <a:off x="9332752" y="5460010"/>
            <a:ext cx="296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sp>
        <p:nvSpPr>
          <p:cNvPr id="36" name="Köşeli Çift Ayraç 116"/>
          <p:cNvSpPr/>
          <p:nvPr/>
        </p:nvSpPr>
        <p:spPr>
          <a:xfrm>
            <a:off x="9586209" y="5438318"/>
            <a:ext cx="566476" cy="40692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Metin kutusu 117"/>
          <p:cNvSpPr txBox="1">
            <a:spLocks noChangeArrowheads="1"/>
          </p:cNvSpPr>
          <p:nvPr/>
        </p:nvSpPr>
        <p:spPr bwMode="auto">
          <a:xfrm>
            <a:off x="9764552" y="5460010"/>
            <a:ext cx="296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</a:p>
        </p:txBody>
      </p:sp>
      <p:cxnSp>
        <p:nvCxnSpPr>
          <p:cNvPr id="38" name="Düz Bağlayıcı 120"/>
          <p:cNvCxnSpPr/>
          <p:nvPr/>
        </p:nvCxnSpPr>
        <p:spPr>
          <a:xfrm flipH="1" flipV="1">
            <a:off x="1530190" y="1828866"/>
            <a:ext cx="952500" cy="3175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Bağlayıcı 124"/>
          <p:cNvCxnSpPr/>
          <p:nvPr/>
        </p:nvCxnSpPr>
        <p:spPr>
          <a:xfrm rot="16200000" flipV="1">
            <a:off x="1111884" y="4019353"/>
            <a:ext cx="4464050" cy="58738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260823" y="1590856"/>
            <a:ext cx="132850" cy="1361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Köşeli Çift Ayraç 80"/>
          <p:cNvSpPr/>
          <p:nvPr/>
        </p:nvSpPr>
        <p:spPr>
          <a:xfrm>
            <a:off x="6476321" y="5424189"/>
            <a:ext cx="566476" cy="40692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Metin kutusu 97"/>
          <p:cNvSpPr txBox="1">
            <a:spLocks noChangeArrowheads="1"/>
          </p:cNvSpPr>
          <p:nvPr/>
        </p:nvSpPr>
        <p:spPr bwMode="auto">
          <a:xfrm>
            <a:off x="6678452" y="5455247"/>
            <a:ext cx="298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43" name="Köşeli Çift Ayraç 114"/>
          <p:cNvSpPr/>
          <p:nvPr/>
        </p:nvSpPr>
        <p:spPr>
          <a:xfrm>
            <a:off x="6894204" y="5424189"/>
            <a:ext cx="566476" cy="40692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Metin kutusu 115"/>
          <p:cNvSpPr txBox="1">
            <a:spLocks noChangeArrowheads="1"/>
          </p:cNvSpPr>
          <p:nvPr/>
        </p:nvSpPr>
        <p:spPr bwMode="auto">
          <a:xfrm>
            <a:off x="7057865" y="5455247"/>
            <a:ext cx="296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45" name="Köşeli Çift Ayraç 116"/>
          <p:cNvSpPr/>
          <p:nvPr/>
        </p:nvSpPr>
        <p:spPr>
          <a:xfrm>
            <a:off x="7312087" y="5424189"/>
            <a:ext cx="566476" cy="40692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Metin kutusu 117"/>
          <p:cNvSpPr txBox="1">
            <a:spLocks noChangeArrowheads="1"/>
          </p:cNvSpPr>
          <p:nvPr/>
        </p:nvSpPr>
        <p:spPr bwMode="auto">
          <a:xfrm>
            <a:off x="7489665" y="5455247"/>
            <a:ext cx="298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  <p:sp>
        <p:nvSpPr>
          <p:cNvPr id="47" name="Metin kutusu 118"/>
          <p:cNvSpPr txBox="1">
            <a:spLocks noChangeArrowheads="1"/>
          </p:cNvSpPr>
          <p:nvPr/>
        </p:nvSpPr>
        <p:spPr bwMode="auto">
          <a:xfrm>
            <a:off x="8054815" y="5926735"/>
            <a:ext cx="70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THS</a:t>
            </a:r>
          </a:p>
        </p:txBody>
      </p:sp>
      <p:sp>
        <p:nvSpPr>
          <p:cNvPr id="48" name="Köşeli Çift Ayraç 116"/>
          <p:cNvSpPr/>
          <p:nvPr/>
        </p:nvSpPr>
        <p:spPr>
          <a:xfrm>
            <a:off x="7744135" y="5424189"/>
            <a:ext cx="566476" cy="40692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Metin kutusu 117"/>
          <p:cNvSpPr txBox="1">
            <a:spLocks noChangeArrowheads="1"/>
          </p:cNvSpPr>
          <p:nvPr/>
        </p:nvSpPr>
        <p:spPr bwMode="auto">
          <a:xfrm>
            <a:off x="7921465" y="5455247"/>
            <a:ext cx="298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</a:p>
        </p:txBody>
      </p:sp>
      <p:cxnSp>
        <p:nvCxnSpPr>
          <p:cNvPr id="50" name="Düz Bağlayıcı 77"/>
          <p:cNvCxnSpPr/>
          <p:nvPr/>
        </p:nvCxnSpPr>
        <p:spPr>
          <a:xfrm rot="16200000" flipV="1">
            <a:off x="4030238" y="4027819"/>
            <a:ext cx="4496331" cy="41276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172012" y="1633323"/>
            <a:ext cx="132850" cy="1361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2" name="Grup 81"/>
          <p:cNvGrpSpPr>
            <a:grpSpLocks/>
          </p:cNvGrpSpPr>
          <p:nvPr/>
        </p:nvGrpSpPr>
        <p:grpSpPr bwMode="auto">
          <a:xfrm rot="-5400000">
            <a:off x="2064385" y="3474842"/>
            <a:ext cx="1758950" cy="623887"/>
            <a:chOff x="399633" y="2866301"/>
            <a:chExt cx="2015888" cy="958480"/>
          </a:xfrm>
          <a:effectLst/>
        </p:grpSpPr>
        <p:sp>
          <p:nvSpPr>
            <p:cNvPr id="53" name="Yuvarlatılmış Dikdörtgen 82"/>
            <p:cNvSpPr/>
            <p:nvPr/>
          </p:nvSpPr>
          <p:spPr>
            <a:xfrm>
              <a:off x="454215" y="2866301"/>
              <a:ext cx="1886712" cy="958480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6354" tIns="189034" rIns="216354" bIns="189034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" name="Metin kutusu 83"/>
            <p:cNvSpPr txBox="1">
              <a:spLocks noChangeArrowheads="1"/>
            </p:cNvSpPr>
            <p:nvPr/>
          </p:nvSpPr>
          <p:spPr bwMode="auto">
            <a:xfrm>
              <a:off x="399633" y="2970246"/>
              <a:ext cx="2015888" cy="520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tr-TR" sz="1600">
                  <a:latin typeface="Helvetica" panose="020B0604020202020204" pitchFamily="34" charset="0"/>
                  <a:cs typeface="Helvetica" panose="020B0604020202020204" pitchFamily="34" charset="0"/>
                </a:rPr>
                <a:t>Değerlendirme</a:t>
              </a:r>
            </a:p>
          </p:txBody>
        </p:sp>
      </p:grpSp>
      <p:cxnSp>
        <p:nvCxnSpPr>
          <p:cNvPr id="55" name="Düz Bağlayıcı 84"/>
          <p:cNvCxnSpPr/>
          <p:nvPr/>
        </p:nvCxnSpPr>
        <p:spPr>
          <a:xfrm flipH="1" flipV="1">
            <a:off x="2614452" y="1828866"/>
            <a:ext cx="663575" cy="3175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Metin kutusu 94"/>
          <p:cNvSpPr txBox="1">
            <a:spLocks noChangeArrowheads="1"/>
          </p:cNvSpPr>
          <p:nvPr/>
        </p:nvSpPr>
        <p:spPr bwMode="auto">
          <a:xfrm rot="20292425">
            <a:off x="3266915" y="1197109"/>
            <a:ext cx="139223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 Kasım 2018</a:t>
            </a:r>
            <a:endParaRPr lang="tr-TR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Metin kutusu 95"/>
          <p:cNvSpPr txBox="1">
            <a:spLocks noChangeArrowheads="1"/>
          </p:cNvSpPr>
          <p:nvPr/>
        </p:nvSpPr>
        <p:spPr bwMode="auto">
          <a:xfrm rot="20292425">
            <a:off x="2541427" y="1237248"/>
            <a:ext cx="1393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 sz="1500">
                <a:latin typeface="Helvetica" panose="020B0604020202020204" pitchFamily="34" charset="0"/>
                <a:cs typeface="Helvetica" panose="020B0604020202020204" pitchFamily="34" charset="0"/>
              </a:rPr>
              <a:t>28 Eylül 2018</a:t>
            </a:r>
          </a:p>
        </p:txBody>
      </p:sp>
      <p:sp>
        <p:nvSpPr>
          <p:cNvPr id="58" name="Metin kutusu 71"/>
          <p:cNvSpPr txBox="1">
            <a:spLocks noChangeArrowheads="1"/>
          </p:cNvSpPr>
          <p:nvPr/>
        </p:nvSpPr>
        <p:spPr bwMode="auto">
          <a:xfrm rot="20292425">
            <a:off x="5478302" y="1197560"/>
            <a:ext cx="13938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 sz="1500">
                <a:latin typeface="Helvetica" panose="020B0604020202020204" pitchFamily="34" charset="0"/>
                <a:cs typeface="Helvetica" panose="020B0604020202020204" pitchFamily="34" charset="0"/>
              </a:rPr>
              <a:t>25 Ekim 2019</a:t>
            </a:r>
          </a:p>
        </p:txBody>
      </p:sp>
      <p:cxnSp>
        <p:nvCxnSpPr>
          <p:cNvPr id="59" name="Düz Bağlayıcı 73"/>
          <p:cNvCxnSpPr/>
          <p:nvPr/>
        </p:nvCxnSpPr>
        <p:spPr>
          <a:xfrm rot="16200000" flipV="1">
            <a:off x="6487687" y="3750007"/>
            <a:ext cx="3966107" cy="66676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Metin kutusu 74"/>
          <p:cNvSpPr txBox="1">
            <a:spLocks noChangeArrowheads="1"/>
          </p:cNvSpPr>
          <p:nvPr/>
        </p:nvSpPr>
        <p:spPr bwMode="auto">
          <a:xfrm rot="20292425">
            <a:off x="8389777" y="1186448"/>
            <a:ext cx="16732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r-TR" sz="1500" b="1">
                <a:latin typeface="Helvetica" panose="020B0604020202020204" pitchFamily="34" charset="0"/>
                <a:cs typeface="Helvetica" panose="020B0604020202020204" pitchFamily="34" charset="0"/>
              </a:rPr>
              <a:t>2023</a:t>
            </a:r>
          </a:p>
        </p:txBody>
      </p:sp>
      <p:cxnSp>
        <p:nvCxnSpPr>
          <p:cNvPr id="61" name="Düz Bağlayıcı 85"/>
          <p:cNvCxnSpPr/>
          <p:nvPr/>
        </p:nvCxnSpPr>
        <p:spPr>
          <a:xfrm flipH="1">
            <a:off x="7794465" y="1800291"/>
            <a:ext cx="595312" cy="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 4"/>
          <p:cNvGrpSpPr>
            <a:grpSpLocks/>
          </p:cNvGrpSpPr>
          <p:nvPr/>
        </p:nvGrpSpPr>
        <p:grpSpPr bwMode="auto">
          <a:xfrm>
            <a:off x="3136740" y="4215410"/>
            <a:ext cx="2312987" cy="2293937"/>
            <a:chOff x="1795926" y="4532908"/>
            <a:chExt cx="2312525" cy="2293079"/>
          </a:xfrm>
          <a:effectLst/>
        </p:grpSpPr>
        <p:sp>
          <p:nvSpPr>
            <p:cNvPr id="63" name="Yuvarlatılmış Dikdörtgen 78"/>
            <p:cNvSpPr/>
            <p:nvPr/>
          </p:nvSpPr>
          <p:spPr>
            <a:xfrm>
              <a:off x="2252351" y="4532908"/>
              <a:ext cx="1856100" cy="21169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lIns="216354" tIns="189034" rIns="216354" bIns="18903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4" name="Metin kutusu 8"/>
            <p:cNvSpPr txBox="1"/>
            <p:nvPr/>
          </p:nvSpPr>
          <p:spPr>
            <a:xfrm>
              <a:off x="1795926" y="4656687"/>
              <a:ext cx="2169677" cy="2169300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42925" lvl="1" indent="-85725" eaLnBrk="1" hangingPunct="1">
                <a:buFont typeface="Arial" pitchFamily="4" charset="0"/>
                <a:buChar char="•"/>
              </a:pPr>
              <a:r>
                <a:rPr lang="tr-TR" sz="1300" dirty="0">
                  <a:latin typeface="Helvetica" panose="020B0604020202020204" pitchFamily="34" charset="0"/>
                  <a:ea typeface="Arial" pitchFamily="4" charset="0"/>
                  <a:cs typeface="Helvetica" panose="020B0604020202020204" pitchFamily="34" charset="0"/>
                </a:rPr>
                <a:t>Teknoloji kazanım yol haritası</a:t>
              </a:r>
            </a:p>
            <a:p>
              <a:pPr marL="542925" lvl="1" indent="-85725" eaLnBrk="1" hangingPunct="1">
                <a:buFont typeface="Arial" pitchFamily="4" charset="0"/>
                <a:buChar char="•"/>
              </a:pPr>
              <a:endParaRPr lang="tr-TR" sz="1300" dirty="0">
                <a:latin typeface="Helvetica" panose="020B0604020202020204" pitchFamily="34" charset="0"/>
                <a:ea typeface="Arial" pitchFamily="4" charset="0"/>
                <a:cs typeface="Helvetica" panose="020B0604020202020204" pitchFamily="34" charset="0"/>
              </a:endParaRPr>
            </a:p>
            <a:p>
              <a:pPr marL="542925" lvl="1" indent="-85725" eaLnBrk="1" hangingPunct="1">
                <a:buFont typeface="Arial" pitchFamily="4" charset="0"/>
                <a:buChar char="•"/>
              </a:pPr>
              <a:r>
                <a:rPr lang="tr-TR" sz="1300" dirty="0">
                  <a:latin typeface="Helvetica" panose="020B0604020202020204" pitchFamily="34" charset="0"/>
                  <a:ea typeface="Arial" pitchFamily="4" charset="0"/>
                  <a:cs typeface="Helvetica" panose="020B0604020202020204" pitchFamily="34" charset="0"/>
                </a:rPr>
                <a:t>Yönetişim modeli</a:t>
              </a:r>
            </a:p>
            <a:p>
              <a:pPr marL="542925" lvl="1" indent="-85725" eaLnBrk="1" hangingPunct="1"/>
              <a:endParaRPr lang="tr-TR" sz="13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542925" lvl="1" indent="-85725" eaLnBrk="1" hangingPunct="1">
                <a:buFont typeface="Arial" pitchFamily="4" charset="0"/>
                <a:buChar char="•"/>
              </a:pPr>
              <a:r>
                <a:rPr lang="tr-TR" sz="1300" dirty="0">
                  <a:latin typeface="Helvetica" panose="020B0604020202020204" pitchFamily="34" charset="0"/>
                  <a:cs typeface="Helvetica" panose="020B0604020202020204" pitchFamily="34" charset="0"/>
                </a:rPr>
                <a:t>Fikri ve sınai hakların kullanımı/paylaşımı /yönetimi</a:t>
              </a:r>
            </a:p>
            <a:p>
              <a:pPr eaLnBrk="1" hangingPunct="1"/>
              <a:endParaRPr lang="tr-T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8376119" y="1596655"/>
            <a:ext cx="132850" cy="1361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6" name="Düz Ok Bağlayıcısı 101"/>
          <p:cNvCxnSpPr/>
          <p:nvPr/>
        </p:nvCxnSpPr>
        <p:spPr>
          <a:xfrm flipV="1">
            <a:off x="8758077" y="6112472"/>
            <a:ext cx="1393825" cy="47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Düz Ok Bağlayıcısı 103"/>
          <p:cNvCxnSpPr/>
          <p:nvPr/>
        </p:nvCxnSpPr>
        <p:spPr>
          <a:xfrm flipH="1" flipV="1">
            <a:off x="6476840" y="6112472"/>
            <a:ext cx="1414462" cy="47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Düz Bağlayıcı 75"/>
          <p:cNvCxnSpPr/>
          <p:nvPr/>
        </p:nvCxnSpPr>
        <p:spPr>
          <a:xfrm rot="16200000" flipV="1">
            <a:off x="3294696" y="4044753"/>
            <a:ext cx="4498976" cy="42864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476579" y="1625230"/>
            <a:ext cx="132850" cy="1361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0" name="Grup 87"/>
          <p:cNvGrpSpPr>
            <a:grpSpLocks/>
          </p:cNvGrpSpPr>
          <p:nvPr/>
        </p:nvGrpSpPr>
        <p:grpSpPr bwMode="auto">
          <a:xfrm rot="-5400000">
            <a:off x="4559140" y="3539135"/>
            <a:ext cx="2695575" cy="625475"/>
            <a:chOff x="399633" y="2868738"/>
            <a:chExt cx="2015888" cy="958482"/>
          </a:xfrm>
          <a:effectLst/>
        </p:grpSpPr>
        <p:sp>
          <p:nvSpPr>
            <p:cNvPr id="71" name="Yuvarlatılmış Dikdörtgen 88"/>
            <p:cNvSpPr/>
            <p:nvPr/>
          </p:nvSpPr>
          <p:spPr>
            <a:xfrm>
              <a:off x="449496" y="2866305"/>
              <a:ext cx="1885295" cy="95848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6354" tIns="189034" rIns="216354" bIns="189034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2" name="Metin kutusu 89"/>
            <p:cNvSpPr txBox="1">
              <a:spLocks noChangeArrowheads="1"/>
            </p:cNvSpPr>
            <p:nvPr/>
          </p:nvSpPr>
          <p:spPr bwMode="auto">
            <a:xfrm>
              <a:off x="399633" y="3046055"/>
              <a:ext cx="2015888" cy="519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tr-TR" sz="1600">
                  <a:latin typeface="Helvetica" panose="020B0604020202020204" pitchFamily="34" charset="0"/>
                  <a:cs typeface="Helvetica" panose="020B0604020202020204" pitchFamily="34" charset="0"/>
                </a:rPr>
                <a:t>Panel Değerlendirmesi</a:t>
              </a:r>
            </a:p>
          </p:txBody>
        </p:sp>
      </p:grpSp>
      <p:grpSp>
        <p:nvGrpSpPr>
          <p:cNvPr id="73" name="Grup 2"/>
          <p:cNvGrpSpPr>
            <a:grpSpLocks/>
          </p:cNvGrpSpPr>
          <p:nvPr/>
        </p:nvGrpSpPr>
        <p:grpSpPr bwMode="auto">
          <a:xfrm>
            <a:off x="883283" y="4215410"/>
            <a:ext cx="1581151" cy="2441575"/>
            <a:chOff x="-409560" y="4310856"/>
            <a:chExt cx="1580396" cy="2442746"/>
          </a:xfrm>
          <a:effectLst/>
        </p:grpSpPr>
        <p:sp>
          <p:nvSpPr>
            <p:cNvPr id="74" name="Yuvarlatılmış Dikdörtgen 1"/>
            <p:cNvSpPr/>
            <p:nvPr/>
          </p:nvSpPr>
          <p:spPr>
            <a:xfrm>
              <a:off x="33142" y="4310856"/>
              <a:ext cx="1137694" cy="211874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lIns="216354" tIns="189034" rIns="216354" bIns="18903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5" name="Metin kutusu 93"/>
            <p:cNvSpPr txBox="1"/>
            <p:nvPr/>
          </p:nvSpPr>
          <p:spPr>
            <a:xfrm>
              <a:off x="-409560" y="4382328"/>
              <a:ext cx="1547073" cy="2371274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42925" lvl="1" indent="-85725" eaLnBrk="1" hangingPunct="1">
                <a:buFont typeface="Arial" pitchFamily="4" charset="0"/>
                <a:buChar char="•"/>
              </a:pPr>
              <a:r>
                <a:rPr lang="tr-TR" sz="1300" dirty="0">
                  <a:latin typeface="Helvetica" panose="020B0604020202020204" pitchFamily="34" charset="0"/>
                  <a:ea typeface="Arial" pitchFamily="4" charset="0"/>
                  <a:cs typeface="Helvetica" panose="020B0604020202020204" pitchFamily="34" charset="0"/>
                </a:rPr>
                <a:t>Amaç ve Kapsam</a:t>
              </a:r>
            </a:p>
            <a:p>
              <a:pPr marL="542925" lvl="1" indent="-85725" eaLnBrk="1" hangingPunct="1">
                <a:buFont typeface="Arial" pitchFamily="4" charset="0"/>
                <a:buChar char="•"/>
              </a:pPr>
              <a:endParaRPr lang="tr-TR" sz="1300" dirty="0">
                <a:latin typeface="Helvetica" panose="020B0604020202020204" pitchFamily="34" charset="0"/>
                <a:ea typeface="Arial" pitchFamily="4" charset="0"/>
                <a:cs typeface="Helvetica" panose="020B0604020202020204" pitchFamily="34" charset="0"/>
              </a:endParaRPr>
            </a:p>
            <a:p>
              <a:pPr marL="542925" lvl="1" indent="-85725" eaLnBrk="1" hangingPunct="1">
                <a:buFont typeface="Arial" pitchFamily="4" charset="0"/>
                <a:buChar char="•"/>
              </a:pPr>
              <a:r>
                <a:rPr lang="tr-TR" sz="1300" dirty="0">
                  <a:latin typeface="Helvetica" panose="020B0604020202020204" pitchFamily="34" charset="0"/>
                  <a:ea typeface="Arial" pitchFamily="4" charset="0"/>
                  <a:cs typeface="Helvetica" panose="020B0604020202020204" pitchFamily="34" charset="0"/>
                </a:rPr>
                <a:t>Yetkinlik</a:t>
              </a:r>
            </a:p>
            <a:p>
              <a:pPr marL="542925" lvl="1" indent="-85725" eaLnBrk="1" hangingPunct="1"/>
              <a:endParaRPr lang="tr-TR" sz="1300" dirty="0">
                <a:latin typeface="Helvetica" panose="020B0604020202020204" pitchFamily="34" charset="0"/>
                <a:ea typeface="Arial" pitchFamily="4" charset="0"/>
                <a:cs typeface="Helvetica" panose="020B0604020202020204" pitchFamily="34" charset="0"/>
              </a:endParaRPr>
            </a:p>
            <a:p>
              <a:pPr marL="542925" lvl="1" indent="-85725" eaLnBrk="1" hangingPunct="1">
                <a:buFont typeface="Arial" pitchFamily="4" charset="0"/>
                <a:buChar char="•"/>
              </a:pPr>
              <a:r>
                <a:rPr lang="tr-TR" sz="1300" dirty="0">
                  <a:latin typeface="Helvetica" panose="020B0604020202020204" pitchFamily="34" charset="0"/>
                  <a:ea typeface="Arial" pitchFamily="4" charset="0"/>
                  <a:cs typeface="Helvetica" panose="020B0604020202020204" pitchFamily="34" charset="0"/>
                </a:rPr>
                <a:t>Yüksek Teknoloji Platformu Oluşturma Planı</a:t>
              </a:r>
              <a:endParaRPr lang="tr-TR" sz="13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eaLnBrk="1" hangingPunct="1"/>
              <a:endParaRPr lang="tr-T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76" name="Düz Bağlayıcı 99"/>
          <p:cNvCxnSpPr/>
          <p:nvPr/>
        </p:nvCxnSpPr>
        <p:spPr>
          <a:xfrm flipH="1">
            <a:off x="3412965" y="1830453"/>
            <a:ext cx="742950" cy="4763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Yuvarlatılmış Dikdörtgen 90"/>
          <p:cNvSpPr/>
          <p:nvPr/>
        </p:nvSpPr>
        <p:spPr>
          <a:xfrm>
            <a:off x="8593060" y="3074711"/>
            <a:ext cx="1776967" cy="10762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216354" tIns="189034" rIns="216354" bIns="189034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Metin kutusu 96"/>
          <p:cNvSpPr txBox="1"/>
          <p:nvPr/>
        </p:nvSpPr>
        <p:spPr>
          <a:xfrm>
            <a:off x="8823165" y="3135910"/>
            <a:ext cx="1331912" cy="95408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SAYEM</a:t>
            </a:r>
            <a:r>
              <a:rPr lang="tr-T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1007</a:t>
            </a:r>
          </a:p>
        </p:txBody>
      </p:sp>
      <p:sp>
        <p:nvSpPr>
          <p:cNvPr id="79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27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5053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Ä°lgili resim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870">
            <a:off x="6965543" y="360560"/>
            <a:ext cx="4938477" cy="49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286317"/>
            <a:ext cx="12191996" cy="5716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spcBef>
                <a:spcPct val="0"/>
              </a:spcBef>
            </a:pP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2012-2017 yılları 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arasında </a:t>
            </a:r>
            <a:r>
              <a:rPr lang="tr-TR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575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etkinlik desteği başvurusu alınmış, bunların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320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’si desteklenmiş ve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10.552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kişi 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etkinliklere katılım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sağlamıştır.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1"/>
            <a:ext cx="11047445" cy="619126"/>
          </a:xfrm>
        </p:spPr>
        <p:txBody>
          <a:bodyPr anchor="ctr"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BİDEB 2237-B Proje Eğitim Etkinlikleri Desteği Programı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97768" y="1160223"/>
            <a:ext cx="305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latin typeface="Corbel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7419453" y="1597657"/>
            <a:ext cx="37212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Yılda 2 </a:t>
            </a:r>
            <a:r>
              <a:rPr lang="tr-T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Defa</a:t>
            </a:r>
            <a:endParaRPr lang="tr-T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Uygulamalı Araştırma Projesi Hazırlama Teknikleri</a:t>
            </a:r>
          </a:p>
          <a:p>
            <a:pPr marL="342900" indent="-342900" fontAlgn="t">
              <a:buFont typeface="Wingdings" pitchFamily="2" charset="2"/>
              <a:buChar char="ü"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Tecrübeli Araştırmacılardan Teorik ve Pratik Uygulamalı Eğitim</a:t>
            </a:r>
          </a:p>
          <a:p>
            <a:pPr marL="342900" indent="-342900" fontAlgn="t">
              <a:buFont typeface="Wingdings" pitchFamily="2" charset="2"/>
              <a:buChar char="ü"/>
            </a:pPr>
            <a:r>
              <a:rPr lang="tr-T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Bütçe </a:t>
            </a:r>
            <a:r>
              <a:rPr lang="tr-T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Limiti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Yükseltildi</a:t>
            </a:r>
            <a:endParaRPr lang="tr-T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32821"/>
              </p:ext>
            </p:extLst>
          </p:nvPr>
        </p:nvGraphicFramePr>
        <p:xfrm>
          <a:off x="1162777" y="5125321"/>
          <a:ext cx="4762502" cy="1007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5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Süresi</a:t>
                      </a:r>
                      <a:endParaRPr lang="tr-TR" sz="2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2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Miktarı</a:t>
                      </a:r>
                      <a:endParaRPr lang="tr-TR" sz="2400" b="1" kern="12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3 gün</a:t>
                      </a:r>
                      <a:endParaRPr lang="tr-TR" sz="24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50.000 TL</a:t>
                      </a: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65" y="841271"/>
            <a:ext cx="5780526" cy="4207503"/>
          </a:xfrm>
          <a:prstGeom prst="rect">
            <a:avLst/>
          </a:prstGeom>
        </p:spPr>
      </p:pic>
      <p:sp>
        <p:nvSpPr>
          <p:cNvPr id="13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28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8942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401233" cy="615820"/>
          </a:xfrm>
          <a:prstGeom prst="rect">
            <a:avLst/>
          </a:prstGeom>
        </p:spPr>
        <p:txBody>
          <a:bodyPr anchor="ctr"/>
          <a:lstStyle/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İstatistikler-Proje Sayıları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0" y="6188462"/>
            <a:ext cx="12191996" cy="671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marL="334963" indent="-334963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2002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yılında </a:t>
            </a:r>
            <a:r>
              <a:rPr lang="tr-T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1.198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önerilmişken, bu sayı 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2018’de </a:t>
            </a:r>
            <a:r>
              <a:rPr lang="tr-T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9.199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olmuştur.</a:t>
            </a:r>
          </a:p>
          <a:p>
            <a:pPr marL="334963" indent="-334963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2002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yılında yürürlükteki projelere </a:t>
            </a:r>
            <a:r>
              <a:rPr lang="tr-T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 </a:t>
            </a:r>
            <a:r>
              <a:rPr lang="tr-TR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milyon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 aktarılmışken, bu tutar </a:t>
            </a:r>
            <a:r>
              <a:rPr lang="tr-TR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2018’de </a:t>
            </a:r>
            <a:r>
              <a:rPr lang="tr-TR" b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1,14 </a:t>
            </a:r>
            <a:r>
              <a:rPr lang="tr-T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milyar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</a:t>
            </a:r>
            <a:r>
              <a:rPr lang="tr-TR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olmuştur.</a:t>
            </a:r>
            <a:endParaRPr lang="tr-T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Slayt Numarası Yer Tutucusu 3"/>
          <p:cNvSpPr txBox="1">
            <a:spLocks/>
          </p:cNvSpPr>
          <p:nvPr/>
        </p:nvSpPr>
        <p:spPr>
          <a:xfrm>
            <a:off x="9442410" y="6483350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29</a:t>
            </a:fld>
            <a:endParaRPr lang="en-US" altLang="tr-TR" dirty="0"/>
          </a:p>
        </p:txBody>
      </p:sp>
      <p:pic>
        <p:nvPicPr>
          <p:cNvPr id="1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8901" y="1093714"/>
            <a:ext cx="9114198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-74648"/>
            <a:ext cx="10841496" cy="70609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2018 Yılı ve Ötesi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860" y="2094545"/>
            <a:ext cx="129382" cy="17224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39" y="2094546"/>
            <a:ext cx="129382" cy="17224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Dikdörtgen 5"/>
          <p:cNvSpPr/>
          <p:nvPr/>
        </p:nvSpPr>
        <p:spPr>
          <a:xfrm>
            <a:off x="671830" y="983847"/>
            <a:ext cx="10840403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tr-TR" sz="2800" b="1" dirty="0">
                <a:solidFill>
                  <a:srgbClr val="0070C0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Bilim Merkezi, Teknoloji Üssü ve İleri Sanayi Ülkesi Bir </a:t>
            </a:r>
            <a:r>
              <a:rPr lang="tr-TR" sz="2800" b="1" dirty="0" smtClean="0">
                <a:solidFill>
                  <a:srgbClr val="0070C0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Türkiye</a:t>
            </a:r>
            <a:endParaRPr lang="tr-TR" sz="2800" b="1" dirty="0">
              <a:solidFill>
                <a:srgbClr val="0070C0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3</a:t>
            </a:fld>
            <a:endParaRPr lang="en-US" altLang="tr-TR" dirty="0"/>
          </a:p>
        </p:txBody>
      </p:sp>
      <p:pic>
        <p:nvPicPr>
          <p:cNvPr id="14" name="Picture 2" descr="C:\Users\fatih.esen\Desktop\denem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0370" y="1167466"/>
            <a:ext cx="4512161" cy="57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620" y="1859471"/>
            <a:ext cx="7835244" cy="43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659"/>
            <a:ext cx="10369152" cy="5855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ARDEB Grup Bazlı Proje Destekleri (2012-2018)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2" descr="C:\Users\fatih.esen\Desktop\Grup Bazl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947738"/>
            <a:ext cx="5691188" cy="52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 bwMode="auto">
          <a:xfrm>
            <a:off x="4879" y="1"/>
            <a:ext cx="10742084" cy="595086"/>
          </a:xfrm>
          <a:prstGeom prst="rect">
            <a:avLst/>
          </a:prstGeo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İstatistikler - </a:t>
            </a:r>
            <a:r>
              <a:rPr lang="tr-TR" dirty="0"/>
              <a:t>ARDEB Programları Genel Destek Oranları</a:t>
            </a:r>
            <a:r>
              <a:rPr lang="tr-TR" baseline="30000" dirty="0">
                <a:effectLst/>
              </a:rPr>
              <a:t>1</a:t>
            </a:r>
            <a:r>
              <a:rPr lang="tr-TR" dirty="0">
                <a:effectLst/>
              </a:rPr>
              <a:t> </a:t>
            </a:r>
            <a:r>
              <a:rPr lang="tr-TR" dirty="0"/>
              <a:t>(2018)</a:t>
            </a:r>
          </a:p>
        </p:txBody>
      </p:sp>
      <p:sp>
        <p:nvSpPr>
          <p:cNvPr id="7" name="Slayt Numarası Yer Tutucusu 3"/>
          <p:cNvSpPr txBox="1">
            <a:spLocks/>
          </p:cNvSpPr>
          <p:nvPr/>
        </p:nvSpPr>
        <p:spPr>
          <a:xfrm>
            <a:off x="9518610" y="6492875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31</a:t>
            </a:fld>
            <a:endParaRPr lang="en-US" altLang="tr-TR" dirty="0"/>
          </a:p>
        </p:txBody>
      </p:sp>
      <p:sp>
        <p:nvSpPr>
          <p:cNvPr id="8" name="Dikdörtgen 2"/>
          <p:cNvSpPr/>
          <p:nvPr/>
        </p:nvSpPr>
        <p:spPr>
          <a:xfrm>
            <a:off x="116099" y="6396335"/>
            <a:ext cx="8749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349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tr-TR" sz="1500" b="1" baseline="30000" dirty="0">
                <a:latin typeface="Helvetica" pitchFamily="34" charset="0"/>
                <a:ea typeface="MS PGothic" pitchFamily="34" charset="-128"/>
                <a:cs typeface="MS PGothic" charset="0"/>
              </a:rPr>
              <a:t>1</a:t>
            </a:r>
            <a:r>
              <a:rPr lang="tr-TR" sz="1200" dirty="0">
                <a:latin typeface="Helvetica" panose="020B0604020202020204" pitchFamily="34" charset="0"/>
                <a:cs typeface="Helvetica" panose="020B0604020202020204" pitchFamily="34" charset="0"/>
              </a:rPr>
              <a:t>Destek oranları 2018 yılı içinde önerilen projelerin kaç tanesinin desteklendiği esas alınarak belirlenmiştir.</a:t>
            </a:r>
          </a:p>
          <a:p>
            <a:pPr defTabSz="43349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tr-TR" sz="1200" dirty="0">
                <a:latin typeface="Helvetica" panose="020B0604020202020204" pitchFamily="34" charset="0"/>
                <a:cs typeface="Helvetica" panose="020B0604020202020204" pitchFamily="34" charset="0"/>
              </a:rPr>
              <a:t>*1003 Programında ikinci aşamada önerilen proje sayısı esas alınmıştır.</a:t>
            </a:r>
          </a:p>
        </p:txBody>
      </p:sp>
      <p:pic>
        <p:nvPicPr>
          <p:cNvPr id="9" name="Resi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34" y="1052512"/>
            <a:ext cx="6868968" cy="4631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2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0401233" cy="625151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Destek Haritası (2009-2018)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32</a:t>
            </a:fld>
            <a:endParaRPr lang="en-US" alt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209792" y="6294671"/>
            <a:ext cx="1431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smtClean="0">
                <a:latin typeface="Helvetica" pitchFamily="34" charset="0"/>
                <a:cs typeface="Helvetica" pitchFamily="34" charset="0"/>
              </a:rPr>
              <a:t>*2019 sabit fiyatlarıyla</a:t>
            </a:r>
            <a:endParaRPr lang="tr-TR" sz="10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Picture 2" descr="C:\Users\fatih.esen\Desktop\2019-01-10 19_57_44-Microsoft Excel - Destekler_Haritası.xls  [Compatibility Mode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8" y="809111"/>
            <a:ext cx="1013494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0401233" cy="61582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Panelist Haritası (2014-2018)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33</a:t>
            </a:fld>
            <a:endParaRPr lang="en-US" altLang="tr-TR" dirty="0"/>
          </a:p>
        </p:txBody>
      </p:sp>
      <p:pic>
        <p:nvPicPr>
          <p:cNvPr id="9" name="Picture 2" descr="C:\Users\fatih.esen\Desktop\2019-01-10 20_00_02-Microsoft Excel - Panelist_Harita.xls  [Compatibility Mode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0" y="812534"/>
            <a:ext cx="1012771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0401233" cy="61582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34</a:t>
            </a:fld>
            <a:endParaRPr lang="en-US" altLang="tr-TR" dirty="0"/>
          </a:p>
        </p:txBody>
      </p:sp>
      <p:sp>
        <p:nvSpPr>
          <p:cNvPr id="11" name="Başlık 1"/>
          <p:cNvSpPr txBox="1">
            <a:spLocks/>
          </p:cNvSpPr>
          <p:nvPr/>
        </p:nvSpPr>
        <p:spPr bwMode="auto">
          <a:xfrm>
            <a:off x="4879" y="1"/>
            <a:ext cx="10742084" cy="595086"/>
          </a:xfrm>
          <a:prstGeom prst="rect">
            <a:avLst/>
          </a:prstGeo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endParaRPr lang="tr-TR" dirty="0"/>
          </a:p>
        </p:txBody>
      </p:sp>
      <p:sp>
        <p:nvSpPr>
          <p:cNvPr id="12" name="Başlık 1"/>
          <p:cNvSpPr txBox="1">
            <a:spLocks/>
          </p:cNvSpPr>
          <p:nvPr/>
        </p:nvSpPr>
        <p:spPr bwMode="auto">
          <a:xfrm>
            <a:off x="2284843" y="2851087"/>
            <a:ext cx="7447632" cy="599037"/>
          </a:xfrm>
          <a:prstGeom prst="rect">
            <a:avLst/>
          </a:prstGeo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pPr algn="ctr"/>
            <a:r>
              <a:rPr lang="tr-TR" sz="4000" dirty="0" smtClean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Bolu Abant İzzet Baysal Üniversitesi ARDEB İstatistikleri </a:t>
            </a:r>
            <a:endParaRPr lang="tr-TR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91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6675" y="46685"/>
            <a:ext cx="10858500" cy="54386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b="1" dirty="0">
                <a:latin typeface="Helvetica" pitchFamily="34" charset="0"/>
                <a:ea typeface="MS PGothic" pitchFamily="34" charset="-128"/>
                <a:cs typeface="MS PGothic" charset="0"/>
              </a:rPr>
              <a:t>Karadeniz Bölgesi’nde Destek Alan İlk 15 Üniversite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6188462"/>
            <a:ext cx="12191996" cy="671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marL="334963" indent="-334963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Bolu Abant İzzet Baysal Üniversitesi, 2018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yılında 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Karadeniz Bölgesinde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destek alan </a:t>
            </a:r>
            <a:r>
              <a:rPr lang="tr-TR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üniversite içinde </a:t>
            </a:r>
            <a:r>
              <a:rPr lang="tr-TR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sıradadır.</a:t>
            </a:r>
          </a:p>
        </p:txBody>
      </p:sp>
      <p:pic>
        <p:nvPicPr>
          <p:cNvPr id="1026" name="Picture 2" descr="C:\Users\fatih.esen\Desktop\2019-01-21 14_50_51-Swiff Chart Pro - [1.1_İlk 15 Üniversite_Sıralama.sfc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1" y="776177"/>
            <a:ext cx="10477021" cy="518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88476" y="2458492"/>
            <a:ext cx="714375" cy="514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7873" y="10564"/>
            <a:ext cx="10419151" cy="5232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700" b="1" dirty="0" smtClean="0">
                <a:latin typeface="Helvetica" pitchFamily="34" charset="0"/>
                <a:ea typeface="MS PGothic" pitchFamily="34" charset="-128"/>
                <a:cs typeface="MS PGothic" charset="0"/>
              </a:rPr>
              <a:t>Bolu Abant İzzet Baysal Ü. Proje </a:t>
            </a:r>
            <a:r>
              <a:rPr lang="tr-TR" sz="2700" b="1" dirty="0">
                <a:latin typeface="Helvetica" pitchFamily="34" charset="0"/>
                <a:ea typeface="MS PGothic" pitchFamily="34" charset="-128"/>
                <a:cs typeface="MS PGothic" charset="0"/>
              </a:rPr>
              <a:t>Dağılımı (Son 10 Yıl, Yıl Bazlı)</a:t>
            </a:r>
          </a:p>
        </p:txBody>
      </p:sp>
      <p:sp>
        <p:nvSpPr>
          <p:cNvPr id="8" name="Rectangle 9"/>
          <p:cNvSpPr/>
          <p:nvPr/>
        </p:nvSpPr>
        <p:spPr>
          <a:xfrm>
            <a:off x="0" y="6188462"/>
            <a:ext cx="12191996" cy="671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marL="334963" indent="-334963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2009-2018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yılları arasında 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Bolu Abant İzzet Baysal Üniversitesinden </a:t>
            </a:r>
            <a:r>
              <a:rPr lang="tr-TR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ARDEB’e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515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önerilmiş, yine aynı dönemde </a:t>
            </a:r>
            <a:r>
              <a:rPr lang="tr-TR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82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projenin desteklenmesine karar verilmiştir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tr-TR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Resim Yer Tutucusu 5" descr="Swiff Chart Pro - [oneri-destek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374" y="680629"/>
            <a:ext cx="10711248" cy="53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9234" y="34025"/>
            <a:ext cx="10874991" cy="5232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600" b="1" dirty="0" smtClean="0">
                <a:latin typeface="Helvetica" pitchFamily="34" charset="0"/>
                <a:ea typeface="MS PGothic" pitchFamily="34" charset="-128"/>
                <a:cs typeface="MS PGothic" charset="0"/>
              </a:rPr>
              <a:t>Bolu Abant İzzet Baysal Ü. Proje </a:t>
            </a:r>
            <a:r>
              <a:rPr lang="tr-TR" sz="2600" b="1" dirty="0">
                <a:latin typeface="Helvetica" pitchFamily="34" charset="0"/>
                <a:ea typeface="MS PGothic" pitchFamily="34" charset="-128"/>
                <a:cs typeface="MS PGothic" charset="0"/>
              </a:rPr>
              <a:t>Dağılımı (Son 5 Yıl, Program Bazlı)</a:t>
            </a:r>
          </a:p>
        </p:txBody>
      </p:sp>
      <p:sp>
        <p:nvSpPr>
          <p:cNvPr id="6" name="Rectangle 9"/>
          <p:cNvSpPr/>
          <p:nvPr/>
        </p:nvSpPr>
        <p:spPr>
          <a:xfrm>
            <a:off x="0" y="6215240"/>
            <a:ext cx="12191996" cy="671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marL="334963" indent="-334963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2014-2018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yılları arasında 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Bolu Abant İzzet Baysal Üniversitesinden </a:t>
            </a:r>
            <a:r>
              <a:rPr lang="tr-TR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ARDEB’e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314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önerilmiş, yine aynı dönemde </a:t>
            </a:r>
            <a:r>
              <a:rPr lang="tr-TR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46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projenin desteklenmesine karar verilmiştir.</a:t>
            </a:r>
          </a:p>
        </p:txBody>
      </p:sp>
      <p:pic>
        <p:nvPicPr>
          <p:cNvPr id="7" name="Resim Yer Tutucusu 5" descr="Swiff Chart Pro - [Türr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248" y="723014"/>
            <a:ext cx="10639120" cy="53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4915" y="-38100"/>
            <a:ext cx="10967409" cy="67204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350" b="1" dirty="0" smtClean="0">
                <a:latin typeface="Helvetica" pitchFamily="34" charset="0"/>
                <a:ea typeface="MS PGothic" pitchFamily="34" charset="-128"/>
                <a:cs typeface="MS PGothic" charset="0"/>
              </a:rPr>
              <a:t>Bolu Abant İzzet Baysal Ü. Proje </a:t>
            </a:r>
            <a:r>
              <a:rPr lang="tr-TR" sz="2350" b="1" dirty="0">
                <a:latin typeface="Helvetica" pitchFamily="34" charset="0"/>
                <a:ea typeface="MS PGothic" pitchFamily="34" charset="-128"/>
                <a:cs typeface="MS PGothic" charset="0"/>
              </a:rPr>
              <a:t>Dağılımı (Son 5 Yıl, Araştırma Grubu Bazlı)</a:t>
            </a:r>
          </a:p>
        </p:txBody>
      </p:sp>
      <p:sp>
        <p:nvSpPr>
          <p:cNvPr id="6" name="Rectangle 9"/>
          <p:cNvSpPr/>
          <p:nvPr/>
        </p:nvSpPr>
        <p:spPr>
          <a:xfrm>
            <a:off x="0" y="6215240"/>
            <a:ext cx="12191996" cy="671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marL="334963" indent="-334963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2014-2018 yılları arasında 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Bolu Abant İzzet Baysal Üniversitesinden </a:t>
            </a:r>
            <a:r>
              <a:rPr lang="tr-TR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ARDEB’e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314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önerilmiş, yine aynı dönemde </a:t>
            </a:r>
            <a:r>
              <a:rPr lang="tr-TR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46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projenin desteklenmesine karar verilmiştir.</a:t>
            </a:r>
          </a:p>
        </p:txBody>
      </p:sp>
      <p:pic>
        <p:nvPicPr>
          <p:cNvPr id="7" name="Resim Yer Tutucusu 5" descr="2_Desteklenen Proje Listesi (2014-2018) - Exc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870" y="795630"/>
            <a:ext cx="10441172" cy="52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39" y="54615"/>
            <a:ext cx="11076336" cy="52322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latin typeface="Helvetica" pitchFamily="34" charset="0"/>
                <a:ea typeface="MS PGothic" pitchFamily="34" charset="-128"/>
                <a:cs typeface="MS PGothic" charset="0"/>
              </a:rPr>
              <a:t>Bolu Abant İzzet Baysal Üniversitesine </a:t>
            </a:r>
            <a:r>
              <a:rPr lang="tr-TR" sz="2800" b="1" dirty="0">
                <a:latin typeface="Helvetica" pitchFamily="34" charset="0"/>
                <a:ea typeface="MS PGothic" pitchFamily="34" charset="-128"/>
                <a:cs typeface="MS PGothic" charset="0"/>
              </a:rPr>
              <a:t>Son 10 Yılda Aktarılan Destek Tutarı</a:t>
            </a:r>
          </a:p>
        </p:txBody>
      </p:sp>
      <p:sp>
        <p:nvSpPr>
          <p:cNvPr id="6" name="Rectangle 9"/>
          <p:cNvSpPr/>
          <p:nvPr/>
        </p:nvSpPr>
        <p:spPr>
          <a:xfrm>
            <a:off x="0" y="6215240"/>
            <a:ext cx="12191996" cy="671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marL="334963" indent="-334963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Bolu Abant İzzet Baysal Üniversitesine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son 10 yılda (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2009-2018)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ARDEB destek programları kapsamında toplam  </a:t>
            </a:r>
            <a:r>
              <a:rPr lang="tr-TR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29,5 milyon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2019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sabit 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fiyatlarıyla) 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destek sağlanmıştır.</a:t>
            </a:r>
          </a:p>
        </p:txBody>
      </p:sp>
      <p:pic>
        <p:nvPicPr>
          <p:cNvPr id="5" name="Resim Yer Tutucusu 4" descr="Swiff Chart Pro - [Aktarılan Tutar.sfc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432" y="881130"/>
            <a:ext cx="10391717" cy="49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-27993"/>
            <a:ext cx="10369152" cy="70609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2018 Yılı ve Ötesi</a:t>
            </a:r>
            <a:endParaRPr lang="tr-T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482632951"/>
              </p:ext>
            </p:extLst>
          </p:nvPr>
        </p:nvGraphicFramePr>
        <p:xfrm>
          <a:off x="1852192" y="2046816"/>
          <a:ext cx="7426325" cy="464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9156700" y="6499225"/>
            <a:ext cx="2844800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4</a:t>
            </a:fld>
            <a:endParaRPr lang="en-US" altLang="tr-TR" dirty="0"/>
          </a:p>
        </p:txBody>
      </p:sp>
      <p:sp>
        <p:nvSpPr>
          <p:cNvPr id="3" name="Dikdörtgen 2"/>
          <p:cNvSpPr/>
          <p:nvPr/>
        </p:nvSpPr>
        <p:spPr>
          <a:xfrm>
            <a:off x="77263" y="703929"/>
            <a:ext cx="120120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Araştırma, Teknoloji Geliştirme ve Yenilik </a:t>
            </a:r>
            <a:r>
              <a:rPr lang="tr-T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Ekosisteminde </a:t>
            </a:r>
          </a:p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Ulusal </a:t>
            </a:r>
            <a:r>
              <a:rPr lang="tr-TR" sz="2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Hedeflere Odaklanmış </a:t>
            </a:r>
          </a:p>
          <a:p>
            <a:pPr algn="ctr"/>
            <a:r>
              <a:rPr lang="tr-TR" sz="2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Nitelikli Bilgi ve Nitelikli İnsan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03" y="3572013"/>
            <a:ext cx="3178400" cy="208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397" y="3572013"/>
            <a:ext cx="3178800" cy="21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8424" y="43847"/>
            <a:ext cx="8604448" cy="5232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b="1" dirty="0">
                <a:latin typeface="Helvetica" pitchFamily="34" charset="0"/>
                <a:ea typeface="MS PGothic" pitchFamily="34" charset="-128"/>
                <a:cs typeface="MS PGothic" charset="0"/>
              </a:rPr>
              <a:t>Proje Destek Oranları Karşılaştırması*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5639" y="6169331"/>
            <a:ext cx="285236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tr-TR" sz="14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Desteklenen Proje Sayısı  </a:t>
            </a:r>
            <a:endParaRPr lang="tr-TR" sz="1400" dirty="0" smtClean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tr-TR" sz="14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Önerilen </a:t>
            </a:r>
            <a:r>
              <a:rPr lang="tr-TR" sz="14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Proje Sayısı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592786" y="6469413"/>
            <a:ext cx="2038073" cy="175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10"/>
          <p:cNvSpPr txBox="1"/>
          <p:nvPr/>
        </p:nvSpPr>
        <p:spPr>
          <a:xfrm>
            <a:off x="3685081" y="6261664"/>
            <a:ext cx="19077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*</a:t>
            </a:r>
            <a:r>
              <a:rPr lang="tr-TR" sz="16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Destek Oranı=</a:t>
            </a:r>
          </a:p>
        </p:txBody>
      </p:sp>
      <p:pic>
        <p:nvPicPr>
          <p:cNvPr id="11" name="Resim Yer Tutucusu 4" descr="0_Bolu Abant İzzet Baysal Üniversitesi_2019 - PowerPoi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442" y="839124"/>
            <a:ext cx="10232913" cy="52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5747" y="44041"/>
            <a:ext cx="8604448" cy="52322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latin typeface="Helvetica" pitchFamily="34" charset="0"/>
                <a:ea typeface="MS PGothic" pitchFamily="34" charset="-128"/>
                <a:cs typeface="MS PGothic" charset="0"/>
              </a:rPr>
              <a:t>Bolu Abant İzzet Baysal Ü.. </a:t>
            </a:r>
            <a:r>
              <a:rPr lang="tr-TR" sz="2800" b="1" dirty="0">
                <a:latin typeface="Helvetica" pitchFamily="34" charset="0"/>
                <a:ea typeface="MS PGothic" pitchFamily="34" charset="-128"/>
                <a:cs typeface="MS PGothic" charset="0"/>
              </a:rPr>
              <a:t>Panelist Sayısı (Son 10 Yıl)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4768537" y="6116631"/>
            <a:ext cx="2286000" cy="5632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tr-TR" sz="16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Farklı Panelist Sayısı</a:t>
            </a:r>
            <a:endParaRPr lang="en-US" sz="16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60000"/>
              </a:lnSpc>
              <a:spcBef>
                <a:spcPts val="600"/>
              </a:spcBef>
              <a:defRPr/>
            </a:pPr>
            <a:r>
              <a:rPr lang="tr-TR" sz="16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Üniversite </a:t>
            </a:r>
            <a:r>
              <a:rPr lang="tr-TR" sz="16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Sayısı</a:t>
            </a:r>
          </a:p>
        </p:txBody>
      </p:sp>
      <p:cxnSp>
        <p:nvCxnSpPr>
          <p:cNvPr id="7" name="Straight Connector 8"/>
          <p:cNvCxnSpPr>
            <a:cxnSpLocks noChangeShapeType="1"/>
          </p:cNvCxnSpPr>
          <p:nvPr/>
        </p:nvCxnSpPr>
        <p:spPr bwMode="auto">
          <a:xfrm>
            <a:off x="4854263" y="6407482"/>
            <a:ext cx="2214563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0"/>
          <p:cNvSpPr txBox="1"/>
          <p:nvPr/>
        </p:nvSpPr>
        <p:spPr>
          <a:xfrm>
            <a:off x="4530524" y="6266490"/>
            <a:ext cx="31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*</a:t>
            </a:r>
            <a:endParaRPr lang="tr-TR" sz="2000" b="1" dirty="0">
              <a:solidFill>
                <a:prstClr val="black"/>
              </a:solidFill>
            </a:endParaRPr>
          </a:p>
        </p:txBody>
      </p:sp>
      <p:pic>
        <p:nvPicPr>
          <p:cNvPr id="8" name="Resim Yer Tutucusu 4" descr="4_Üniversiteler Bazında Panelist Sayıları (2009-2018) - Exc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454" y="800002"/>
            <a:ext cx="10183603" cy="51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0401232" cy="606490"/>
          </a:xfrm>
          <a:prstGeom prst="rect">
            <a:avLst/>
          </a:prstGeom>
        </p:spPr>
        <p:txBody>
          <a:bodyPr anchor="ctr"/>
          <a:lstStyle/>
          <a:p>
            <a:r>
              <a:rPr lang="sv-SE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Fikri Ürün Bildirim Formu</a:t>
            </a:r>
          </a:p>
        </p:txBody>
      </p:sp>
      <p:sp>
        <p:nvSpPr>
          <p:cNvPr id="9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42</a:t>
            </a:fld>
            <a:endParaRPr lang="en-US" altLang="tr-TR" dirty="0"/>
          </a:p>
        </p:txBody>
      </p:sp>
      <p:graphicFrame>
        <p:nvGraphicFramePr>
          <p:cNvPr id="8" name="İçerik Yer Tutucusu 3">
            <a:hlinkClick r:id="rId2" action="ppaction://hlinkfile"/>
          </p:cNvPr>
          <p:cNvGraphicFramePr>
            <a:graphicFrameLocks/>
          </p:cNvGraphicFramePr>
          <p:nvPr>
            <p:extLst/>
          </p:nvPr>
        </p:nvGraphicFramePr>
        <p:xfrm>
          <a:off x="2049074" y="925554"/>
          <a:ext cx="8352159" cy="194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Çift Ayraç 9"/>
          <p:cNvSpPr/>
          <p:nvPr/>
        </p:nvSpPr>
        <p:spPr>
          <a:xfrm>
            <a:off x="2218956" y="2803033"/>
            <a:ext cx="2268253" cy="562893"/>
          </a:xfrm>
          <a:prstGeom prst="bracePair">
            <a:avLst/>
          </a:prstGeom>
          <a:ln>
            <a:solidFill>
              <a:srgbClr val="684A8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Sonuç raporu ile gönderilmesi zorunlu</a:t>
            </a:r>
            <a:endParaRPr lang="tr-TR" sz="1400" b="1" dirty="0"/>
          </a:p>
        </p:txBody>
      </p:sp>
      <p:graphicFrame>
        <p:nvGraphicFramePr>
          <p:cNvPr id="11" name="Diyagram 10"/>
          <p:cNvGraphicFramePr/>
          <p:nvPr>
            <p:extLst/>
          </p:nvPr>
        </p:nvGraphicFramePr>
        <p:xfrm>
          <a:off x="2049074" y="3331874"/>
          <a:ext cx="8352159" cy="257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Çift Köşeli Ayraç 12"/>
          <p:cNvSpPr/>
          <p:nvPr/>
        </p:nvSpPr>
        <p:spPr>
          <a:xfrm>
            <a:off x="6225208" y="3391983"/>
            <a:ext cx="3600400" cy="288032"/>
          </a:xfrm>
          <a:prstGeom prst="bracketPair">
            <a:avLst/>
          </a:prstGeom>
          <a:ln>
            <a:solidFill>
              <a:srgbClr val="35B2D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r-TR" sz="1800" dirty="0" smtClean="0"/>
              <a:t>Bu süre içinde başvuru yapılmazsa</a:t>
            </a:r>
            <a:endParaRPr lang="tr-TR" sz="1800" dirty="0"/>
          </a:p>
        </p:txBody>
      </p:sp>
      <p:cxnSp>
        <p:nvCxnSpPr>
          <p:cNvPr id="14" name="Düz Ok Bağlayıcısı 13"/>
          <p:cNvCxnSpPr/>
          <p:nvPr/>
        </p:nvCxnSpPr>
        <p:spPr>
          <a:xfrm flipH="1">
            <a:off x="8769479" y="2674342"/>
            <a:ext cx="504056" cy="691584"/>
          </a:xfrm>
          <a:prstGeom prst="straightConnector1">
            <a:avLst/>
          </a:prstGeom>
          <a:ln>
            <a:solidFill>
              <a:srgbClr val="35B2D4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35" y="5550039"/>
            <a:ext cx="386499" cy="85888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875934" y="5656318"/>
            <a:ext cx="8927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rbel" pitchFamily="34" charset="0"/>
              </a:rPr>
              <a:t>Birden fazla fikri ürün çıkması durumunda her bir fikri ürün için ayrı Fikri Ürün Bildirim Formu doldurulur.</a:t>
            </a:r>
            <a:endParaRPr lang="tr-TR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401233" cy="597159"/>
          </a:xfrm>
          <a:prstGeom prst="rect">
            <a:avLst/>
          </a:prstGeom>
        </p:spPr>
        <p:txBody>
          <a:bodyPr anchor="ctr"/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Yenilikler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48702" y="5715127"/>
            <a:ext cx="38202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https://ardeb-pbs.tubitak.gov.tr/pb/basvuruProgramlari.htm</a:t>
            </a:r>
            <a:endParaRPr lang="tr-TR" sz="1100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43</a:t>
            </a:fld>
            <a:endParaRPr lang="en-US" altLang="tr-TR" dirty="0"/>
          </a:p>
        </p:txBody>
      </p:sp>
      <p:graphicFrame>
        <p:nvGraphicFramePr>
          <p:cNvPr id="4" name="Diyagram 3"/>
          <p:cNvGraphicFramePr/>
          <p:nvPr>
            <p:extLst/>
          </p:nvPr>
        </p:nvGraphicFramePr>
        <p:xfrm>
          <a:off x="5276852" y="1027154"/>
          <a:ext cx="6324598" cy="553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364" y="2024196"/>
            <a:ext cx="4374045" cy="35414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31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912" y="0"/>
            <a:ext cx="10514043" cy="6064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Yenilikler </a:t>
            </a:r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Esneklik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Diagram 3"/>
          <p:cNvGraphicFramePr/>
          <p:nvPr>
            <p:extLst/>
          </p:nvPr>
        </p:nvGraphicFramePr>
        <p:xfrm>
          <a:off x="1227361" y="1387310"/>
          <a:ext cx="9888314" cy="459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016" y="1446634"/>
            <a:ext cx="643812" cy="64381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541" y="3376296"/>
            <a:ext cx="630000" cy="630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7A90B"/>
              </a:clrFrom>
              <a:clrTo>
                <a:srgbClr val="F7A90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32" y="2409427"/>
            <a:ext cx="630596" cy="630596"/>
          </a:xfrm>
          <a:prstGeom prst="rect">
            <a:avLst/>
          </a:prstGeom>
        </p:spPr>
      </p:pic>
      <p:sp>
        <p:nvSpPr>
          <p:cNvPr id="8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44</a:t>
            </a:fld>
            <a:endParaRPr lang="en-US" altLang="tr-TR" dirty="0"/>
          </a:p>
        </p:txBody>
      </p:sp>
      <p:pic>
        <p:nvPicPr>
          <p:cNvPr id="1027" name="Picture 3" descr="C:\Users\fatih.esen\AppData\Local\Microsoft\Windows\Temporary Internet Files\Content.IE5\JZ0IBDXJ\1024px-Erioll_world_2.svg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41" y="4343400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atih.esen\AppData\Local\Microsoft\Windows\Temporary Internet Files\Content.IE5\MXL273Y9\Access_and_home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28" y="5308803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952536" y="939218"/>
            <a:ext cx="10286933" cy="60672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Burs Limitleri Artırıldı!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26" y="2413224"/>
            <a:ext cx="4166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Lisans Öğrencisi</a:t>
            </a:r>
          </a:p>
          <a:p>
            <a:endParaRPr lang="tr-TR" sz="20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Yüksek Lisans Öğrencisi</a:t>
            </a:r>
          </a:p>
          <a:p>
            <a:endParaRPr lang="tr-TR" sz="20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tr-TR" sz="20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tr-TR" sz="20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tr-TR" sz="20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5813" y="2450159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500 TL/ay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5813" y="2956877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2.200 TL/ay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5813" y="3556905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2.500 TL/ay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9892" y="4072954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2.800 TL/ay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7159" y="2450159"/>
            <a:ext cx="96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%50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7159" y="2959407"/>
            <a:ext cx="96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%36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7159" y="3561965"/>
            <a:ext cx="96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%40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7159" y="4080544"/>
            <a:ext cx="96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%60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8859" y="1756068"/>
            <a:ext cx="181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Eski</a:t>
            </a:r>
            <a:endPara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2583" y="1756068"/>
            <a:ext cx="181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Yeni</a:t>
            </a:r>
            <a:endPara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0401232" cy="606490"/>
          </a:xfrm>
          <a:prstGeom prst="rect">
            <a:avLst/>
          </a:prstGeom>
        </p:spPr>
        <p:txBody>
          <a:bodyPr anchor="ctr"/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Yenilikler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9892" y="4691644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00 TL/ay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37158" y="4701764"/>
            <a:ext cx="96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%38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9891" y="5403635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00 TL/ay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7634" y="5416284"/>
            <a:ext cx="96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%</a:t>
            </a:r>
            <a:r>
              <a:rPr lang="tr-TR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tr-TR" sz="20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44119" y="1756068"/>
            <a:ext cx="181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BİDEB</a:t>
            </a:r>
            <a:endParaRPr lang="tr-TR" sz="24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Düz Bağlayıcı 2"/>
          <p:cNvCxnSpPr/>
          <p:nvPr/>
        </p:nvCxnSpPr>
        <p:spPr>
          <a:xfrm flipV="1">
            <a:off x="923731" y="2819491"/>
            <a:ext cx="10239663" cy="8271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Düz Bağlayıcı 32"/>
          <p:cNvCxnSpPr/>
          <p:nvPr/>
        </p:nvCxnSpPr>
        <p:spPr>
          <a:xfrm flipV="1">
            <a:off x="923730" y="3954494"/>
            <a:ext cx="10239663" cy="8271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Düz Bağlayıcı 33"/>
          <p:cNvCxnSpPr/>
          <p:nvPr/>
        </p:nvCxnSpPr>
        <p:spPr>
          <a:xfrm flipV="1">
            <a:off x="952536" y="4480554"/>
            <a:ext cx="10239663" cy="8271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Düz Bağlayıcı 34"/>
          <p:cNvCxnSpPr/>
          <p:nvPr/>
        </p:nvCxnSpPr>
        <p:spPr>
          <a:xfrm flipV="1">
            <a:off x="952536" y="5238476"/>
            <a:ext cx="10239663" cy="8271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6"/>
          <p:cNvSpPr txBox="1"/>
          <p:nvPr/>
        </p:nvSpPr>
        <p:spPr>
          <a:xfrm>
            <a:off x="7791064" y="2415942"/>
            <a:ext cx="143435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750 TL/ay</a:t>
            </a:r>
          </a:p>
        </p:txBody>
      </p:sp>
      <p:sp>
        <p:nvSpPr>
          <p:cNvPr id="37" name="TextBox 7"/>
          <p:cNvSpPr txBox="1"/>
          <p:nvPr/>
        </p:nvSpPr>
        <p:spPr>
          <a:xfrm>
            <a:off x="7791064" y="2950653"/>
            <a:ext cx="143435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3.000 TL/ay</a:t>
            </a:r>
          </a:p>
        </p:txBody>
      </p:sp>
      <p:sp>
        <p:nvSpPr>
          <p:cNvPr id="38" name="TextBox 8"/>
          <p:cNvSpPr txBox="1"/>
          <p:nvPr/>
        </p:nvSpPr>
        <p:spPr>
          <a:xfrm>
            <a:off x="7791064" y="3522688"/>
            <a:ext cx="143435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3.500 TL/ay</a:t>
            </a:r>
          </a:p>
        </p:txBody>
      </p:sp>
      <p:sp>
        <p:nvSpPr>
          <p:cNvPr id="39" name="TextBox 9"/>
          <p:cNvSpPr txBox="1"/>
          <p:nvPr/>
        </p:nvSpPr>
        <p:spPr>
          <a:xfrm>
            <a:off x="7765143" y="4066730"/>
            <a:ext cx="143435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4.500 TL/ay</a:t>
            </a:r>
          </a:p>
        </p:txBody>
      </p:sp>
      <p:sp>
        <p:nvSpPr>
          <p:cNvPr id="40" name="TextBox 21"/>
          <p:cNvSpPr txBox="1"/>
          <p:nvPr/>
        </p:nvSpPr>
        <p:spPr>
          <a:xfrm>
            <a:off x="7765143" y="4685420"/>
            <a:ext cx="143435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55</a:t>
            </a:r>
            <a:r>
              <a:rPr lang="tr-T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 TL/ay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7765142" y="5369418"/>
            <a:ext cx="143435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</a:t>
            </a:r>
            <a:r>
              <a:rPr lang="tr-T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 TL/ay</a:t>
            </a:r>
          </a:p>
        </p:txBody>
      </p:sp>
      <p:sp>
        <p:nvSpPr>
          <p:cNvPr id="42" name="TextBox 6"/>
          <p:cNvSpPr txBox="1"/>
          <p:nvPr/>
        </p:nvSpPr>
        <p:spPr>
          <a:xfrm>
            <a:off x="9383162" y="2950076"/>
            <a:ext cx="181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+500 TL/ay</a:t>
            </a:r>
          </a:p>
        </p:txBody>
      </p:sp>
      <p:sp>
        <p:nvSpPr>
          <p:cNvPr id="43" name="TextBox 7"/>
          <p:cNvSpPr txBox="1"/>
          <p:nvPr/>
        </p:nvSpPr>
        <p:spPr>
          <a:xfrm>
            <a:off x="9383162" y="3503449"/>
            <a:ext cx="181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+1.000 TL/ay</a:t>
            </a:r>
          </a:p>
        </p:txBody>
      </p:sp>
      <p:sp>
        <p:nvSpPr>
          <p:cNvPr id="44" name="TextBox 8"/>
          <p:cNvSpPr txBox="1"/>
          <p:nvPr/>
        </p:nvSpPr>
        <p:spPr>
          <a:xfrm>
            <a:off x="9383162" y="4028829"/>
            <a:ext cx="181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+1.500 TL/ay</a:t>
            </a:r>
          </a:p>
        </p:txBody>
      </p:sp>
      <p:cxnSp>
        <p:nvCxnSpPr>
          <p:cNvPr id="46" name="Düz Bağlayıcı 45"/>
          <p:cNvCxnSpPr/>
          <p:nvPr/>
        </p:nvCxnSpPr>
        <p:spPr>
          <a:xfrm flipV="1">
            <a:off x="923730" y="3391746"/>
            <a:ext cx="10239663" cy="8271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998283" y="3553925"/>
            <a:ext cx="2406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Doktora Öğrencisi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015279" y="53777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Doktora Öğrencisi </a:t>
            </a:r>
          </a:p>
          <a:p>
            <a:r>
              <a:rPr lang="tr-T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(Ücretli Çalışıyor ise)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975607" y="4093863"/>
            <a:ext cx="3636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Doktora Sonrası Araştırmacı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998283" y="46015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Yüksek Lisans Öğrencisi </a:t>
            </a:r>
          </a:p>
          <a:p>
            <a:r>
              <a:rPr lang="tr-T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(Ücretli Çalışıyor ise)</a:t>
            </a:r>
          </a:p>
        </p:txBody>
      </p:sp>
      <p:sp>
        <p:nvSpPr>
          <p:cNvPr id="45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45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2203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810044" y="1064012"/>
            <a:ext cx="10286933" cy="62930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Puanlama Sistemi Değişti!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03121"/>
              </p:ext>
            </p:extLst>
          </p:nvPr>
        </p:nvGraphicFramePr>
        <p:xfrm>
          <a:off x="606490" y="1954463"/>
          <a:ext cx="10935476" cy="43743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6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1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Kriteri </a:t>
                      </a:r>
                      <a:endParaRPr lang="tr-TR" sz="2400" dirty="0" smtClean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Karşılama 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Düzeyi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Puan Değeri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Tanım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İyi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 önerisi ilgili kriteri tüm boyutlarıyla karşılamaktadır. Eksiklik yok denecek kadar azdır.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 önerisi ilgili kriteri iyi derecede karşılamaktadır. Önerinin kabul edilebilir seviyede eksiklikleri bulunmaktadır.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Geliştirilebilir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 önerisi ilgili kriteri genel hatlarıyla karşılamakla birlikte, önerinin iyileştirme ve geliştirmeye açık noktaları bulunmaktadır.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9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 önerisi, ilgili kriteri orta derecede karşılamaktadır. Öneride iyileştirilmesi ve geliştirilmesi gereken önemli hususlar bulunmaktadır.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9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Yetersiz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 önerisi ilgili kriteri yeterli derecede karşılamamaktadır. Öneride önemli eksiklikler bulunmaktadır.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9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 önerisi ilgili kriteri karşılamamaktadır.  Proje önerisinde ciddi eksiklikler/zayıflıklar söz konusudur.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" y="0"/>
            <a:ext cx="10401232" cy="6064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Yenilikler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46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4629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0"/>
            <a:ext cx="10401232" cy="6064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Yenilikler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5096" y="1986805"/>
            <a:ext cx="1437962" cy="426910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2000" tIns="189034" rIns="72000" bIns="189034" numCol="1" spcCol="1270" rtlCol="0" anchor="t" anchorCtr="0">
            <a:noAutofit/>
          </a:bodyPr>
          <a:lstStyle/>
          <a:p>
            <a:pPr algn="ctr" fontAlgn="t"/>
            <a:r>
              <a:rPr lang="tr-TR" sz="25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1002</a:t>
            </a:r>
          </a:p>
          <a:p>
            <a:pPr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7325" indent="-187325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7325" indent="-187325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7325" indent="-187325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Önemi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 Özgün </a:t>
            </a: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Değeri</a:t>
            </a:r>
          </a:p>
          <a:p>
            <a:pPr marL="187325" indent="-187325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7325" indent="-187325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Amaç ve Hedefleri</a:t>
            </a:r>
          </a:p>
          <a:p>
            <a:pPr marL="187325" indent="-187325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7325" indent="-187325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Yöntem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7325" indent="-187325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7325" indent="-187325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Yönetimi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7325" indent="-187325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7325" indent="-187325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Yaygın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Etki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6242" y="1986805"/>
            <a:ext cx="1437962" cy="42691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72000" tIns="189034" rIns="72000" bIns="189034" numCol="1" spcCol="1270" rtlCol="0" anchor="t" anchorCtr="0">
            <a:noAutofit/>
          </a:bodyPr>
          <a:lstStyle/>
          <a:p>
            <a:pPr algn="ctr" fontAlgn="t"/>
            <a:r>
              <a:rPr lang="tr-TR" sz="25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1005</a:t>
            </a:r>
          </a:p>
          <a:p>
            <a:pPr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Ulusal Kazanım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Amaç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 </a:t>
            </a: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Hedefler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Yenilikçi Yönü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Yöntem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Yönetimi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indent="-174625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Yaygın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Etki</a:t>
            </a:r>
          </a:p>
        </p:txBody>
      </p:sp>
      <p:sp>
        <p:nvSpPr>
          <p:cNvPr id="6" name="Rectangle 5"/>
          <p:cNvSpPr/>
          <p:nvPr/>
        </p:nvSpPr>
        <p:spPr>
          <a:xfrm>
            <a:off x="9117388" y="1986805"/>
            <a:ext cx="1437962" cy="42691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89034" rIns="72000" bIns="189034" numCol="1" spcCol="1270" rtlCol="0" anchor="t" anchorCtr="0">
            <a:noAutofit/>
          </a:bodyPr>
          <a:lstStyle/>
          <a:p>
            <a:pPr algn="ctr" fontAlgn="t"/>
            <a:r>
              <a:rPr lang="tr-TR" sz="25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3501</a:t>
            </a:r>
          </a:p>
          <a:p>
            <a:pPr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Kariyer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Geliştirme </a:t>
            </a: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Potansiyeli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Özgün Değer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Yöntem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Yönetimi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Yaygın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Etki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950" y="1986805"/>
            <a:ext cx="1437962" cy="42691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89034" rIns="72000" bIns="189034" numCol="1" spcCol="1270" rtlCol="0" anchor="t" anchorCtr="0">
            <a:noAutofit/>
          </a:bodyPr>
          <a:lstStyle/>
          <a:p>
            <a:pPr algn="ctr" fontAlgn="t"/>
            <a:r>
              <a:rPr lang="tr-TR" sz="25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</a:t>
            </a:r>
            <a:endParaRPr lang="tr-TR" sz="25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t"/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Özgün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Değer</a:t>
            </a: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Yöntem</a:t>
            </a: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Yönetimi</a:t>
            </a: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Yaygın Etki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0669" y="1986805"/>
            <a:ext cx="1437962" cy="42691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189034" rIns="72000" bIns="189034" numCol="1" spcCol="1270" rtlCol="0" anchor="t" anchorCtr="0">
            <a:noAutofit/>
          </a:bodyPr>
          <a:lstStyle/>
          <a:p>
            <a:pPr algn="ctr" fontAlgn="t"/>
            <a:r>
              <a:rPr lang="tr-TR" sz="25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1003</a:t>
            </a:r>
          </a:p>
          <a:p>
            <a:pPr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Özgün Değer 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Yöntem 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Yönetimi, Ekip ve Araştırma </a:t>
            </a: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Olanakları</a:t>
            </a:r>
          </a:p>
          <a:p>
            <a:pPr marL="179388" indent="-179388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Çağrı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Programı Hedeflerine </a:t>
            </a: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Katkı 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/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Yaygın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Etki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1815" y="1986805"/>
            <a:ext cx="1437962" cy="426910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2000" tIns="189034" rIns="72000" bIns="189034" numCol="1" spcCol="1270" rtlCol="0" anchor="t" anchorCtr="0">
            <a:noAutofit/>
          </a:bodyPr>
          <a:lstStyle/>
          <a:p>
            <a:pPr algn="ctr" fontAlgn="t"/>
            <a:r>
              <a:rPr lang="tr-TR" sz="25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1007</a:t>
            </a:r>
          </a:p>
          <a:p>
            <a:pPr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Ar-Ge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Niteliği</a:t>
            </a:r>
          </a:p>
          <a:p>
            <a:pPr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Yöntem</a:t>
            </a: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Yapılabilirlik</a:t>
            </a:r>
          </a:p>
          <a:p>
            <a:pPr marL="171450" indent="-171450" fontAlgn="t"/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Bütçenin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Uygunluğu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8572" y="1030586"/>
            <a:ext cx="10401232" cy="6064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pPr algn="ctr"/>
            <a:r>
              <a:rPr lang="tr-TR" sz="28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Değerlendirme Kriterleri Güncellendi!</a:t>
            </a:r>
            <a:endParaRPr lang="tr-TR" sz="28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47</a:t>
            </a:fld>
            <a:endParaRPr lang="en-US" altLang="tr-TR" dirty="0"/>
          </a:p>
        </p:txBody>
      </p:sp>
      <p:sp>
        <p:nvSpPr>
          <p:cNvPr id="17" name="Rectangle 16"/>
          <p:cNvSpPr/>
          <p:nvPr/>
        </p:nvSpPr>
        <p:spPr>
          <a:xfrm>
            <a:off x="1639523" y="1986805"/>
            <a:ext cx="1437962" cy="42691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72000" tIns="189034" rIns="72000" bIns="189034" numCol="1" spcCol="1270" rtlCol="0" anchor="t" anchorCtr="0">
            <a:noAutofit/>
          </a:bodyPr>
          <a:lstStyle/>
          <a:p>
            <a:pPr algn="ctr" fontAlgn="t"/>
            <a:r>
              <a:rPr lang="tr-TR" sz="25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</a:t>
            </a:r>
            <a:endParaRPr lang="tr-TR" sz="25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t"/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Özgün </a:t>
            </a: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Değer</a:t>
            </a: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Yöntem</a:t>
            </a: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Yönetimi</a:t>
            </a:r>
          </a:p>
          <a:p>
            <a:pPr marL="171450" indent="-171450" fontAlgn="t">
              <a:buFont typeface="Wingdings" pitchFamily="2" charset="2"/>
              <a:buChar char="ü"/>
            </a:pPr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Yaygın Etki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12961" y="1986804"/>
            <a:ext cx="1437962" cy="42691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72000" tIns="189034" rIns="72000" bIns="189034" numCol="1" spcCol="1270" rtlCol="0" anchor="t" anchorCtr="0">
            <a:noAutofit/>
          </a:bodyPr>
          <a:lstStyle/>
          <a:p>
            <a:pPr algn="ctr" fontAlgn="t"/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İkili İşbirliği</a:t>
            </a:r>
            <a:endParaRPr lang="tr-TR" sz="20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t"/>
            <a:endParaRPr lang="tr-TR" sz="10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t"/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Bilimsel İşbirliği</a:t>
            </a:r>
          </a:p>
          <a:p>
            <a:pPr fontAlgn="t"/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Özgün </a:t>
            </a: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Değer</a:t>
            </a:r>
          </a:p>
          <a:p>
            <a:pPr fontAlgn="t"/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Yöntem</a:t>
            </a:r>
          </a:p>
          <a:p>
            <a:pPr fontAlgn="t"/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 </a:t>
            </a:r>
            <a:r>
              <a:rPr lang="tr-TR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Yönetimi</a:t>
            </a:r>
          </a:p>
          <a:p>
            <a:pPr fontAlgn="t"/>
            <a:endParaRPr lang="tr-TR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fontAlgn="t">
              <a:buFont typeface="Wingdings" pitchFamily="2" charset="2"/>
              <a:buChar char="ü"/>
            </a:pPr>
            <a:r>
              <a:rPr lang="tr-TR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Yaygın Etki</a:t>
            </a:r>
          </a:p>
        </p:txBody>
      </p:sp>
      <p:pic>
        <p:nvPicPr>
          <p:cNvPr id="14" name="Resim 2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849" y="3625877"/>
            <a:ext cx="830198" cy="411490"/>
          </a:xfrm>
          <a:prstGeom prst="rect">
            <a:avLst/>
          </a:prstGeom>
          <a:ln w="12700">
            <a:solidFill>
              <a:srgbClr val="BC0000"/>
            </a:solidFill>
          </a:ln>
        </p:spPr>
      </p:pic>
      <p:pic>
        <p:nvPicPr>
          <p:cNvPr id="15" name="Resim 2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323" y="3042545"/>
            <a:ext cx="541519" cy="247305"/>
          </a:xfrm>
          <a:prstGeom prst="rect">
            <a:avLst/>
          </a:prstGeom>
          <a:ln w="12700">
            <a:solidFill>
              <a:srgbClr val="BC0000"/>
            </a:solidFill>
          </a:ln>
        </p:spPr>
      </p:pic>
      <p:pic>
        <p:nvPicPr>
          <p:cNvPr id="16" name="Resim 24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035" y="3024456"/>
            <a:ext cx="771853" cy="511285"/>
          </a:xfrm>
          <a:prstGeom prst="rect">
            <a:avLst/>
          </a:prstGeom>
          <a:ln w="12700">
            <a:solidFill>
              <a:srgbClr val="BC0000"/>
            </a:solidFill>
          </a:ln>
        </p:spPr>
      </p:pic>
      <p:pic>
        <p:nvPicPr>
          <p:cNvPr id="20" name="Resim 26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470" y="3024456"/>
            <a:ext cx="982674" cy="693976"/>
          </a:xfrm>
          <a:prstGeom prst="rect">
            <a:avLst/>
          </a:prstGeom>
          <a:ln w="12700">
            <a:solidFill>
              <a:srgbClr val="BC0000"/>
            </a:solidFill>
          </a:ln>
        </p:spPr>
      </p:pic>
      <p:pic>
        <p:nvPicPr>
          <p:cNvPr id="21" name="Resim 24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035" y="3599333"/>
            <a:ext cx="771853" cy="485717"/>
          </a:xfrm>
          <a:prstGeom prst="rect">
            <a:avLst/>
          </a:prstGeom>
          <a:ln w="12700">
            <a:solidFill>
              <a:srgbClr val="BC0000"/>
            </a:solidFill>
          </a:ln>
        </p:spPr>
      </p:pic>
      <p:pic>
        <p:nvPicPr>
          <p:cNvPr id="22" name="Resim 26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605" y="3057979"/>
            <a:ext cx="653403" cy="441481"/>
          </a:xfrm>
          <a:prstGeom prst="rect">
            <a:avLst/>
          </a:prstGeom>
          <a:ln w="12700">
            <a:solidFill>
              <a:srgbClr val="BC0000"/>
            </a:solidFill>
          </a:ln>
        </p:spPr>
      </p:pic>
    </p:spTree>
    <p:extLst>
      <p:ext uri="{BB962C8B-B14F-4D97-AF65-F5344CB8AC3E}">
        <p14:creationId xmlns:p14="http://schemas.microsoft.com/office/powerpoint/2010/main" val="42581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86139" y="853598"/>
            <a:ext cx="10843835" cy="10146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ERC Projesi Tamamlayan, TÜBİTAK Bilim Ödülü veya TÜBA Akademi Ödülü Alan Araştırmacılar Kotaya Dahil Değil!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" y="0"/>
            <a:ext cx="10401232" cy="606490"/>
          </a:xfrm>
          <a:prstGeom prst="rect">
            <a:avLst/>
          </a:prstGeom>
        </p:spPr>
        <p:txBody>
          <a:bodyPr anchor="ctr"/>
          <a:lstStyle>
            <a:defPPr rtl="0">
              <a:defRPr lang="tr-TR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dirty="0"/>
              <a:t>Yenilikler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58" y="2343919"/>
            <a:ext cx="5647068" cy="37647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743034" y="4027022"/>
            <a:ext cx="1705757" cy="2081610"/>
            <a:chOff x="9311910" y="3884023"/>
            <a:chExt cx="1705757" cy="2081610"/>
          </a:xfrm>
        </p:grpSpPr>
        <p:sp>
          <p:nvSpPr>
            <p:cNvPr id="8" name="TextBox 7"/>
            <p:cNvSpPr txBox="1"/>
            <p:nvPr/>
          </p:nvSpPr>
          <p:spPr>
            <a:xfrm>
              <a:off x="9311911" y="5688634"/>
              <a:ext cx="1622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sz="1200" dirty="0" smtClean="0"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https</a:t>
              </a:r>
              <a:r>
                <a:rPr lang="tr-TR" sz="1200" dirty="0"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://erc.europa.eu</a:t>
              </a:r>
              <a:r>
                <a:rPr lang="tr-TR" sz="1200" dirty="0" smtClean="0"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/</a:t>
              </a:r>
              <a:endParaRPr kumimoji="0" lang="tr-TR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" name="Resim 2"/>
            <p:cNvPicPr preferRelativeResize="0"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1910" y="3884023"/>
              <a:ext cx="1705757" cy="1705757"/>
            </a:xfrm>
            <a:prstGeom prst="rect">
              <a:avLst/>
            </a:prstGeom>
          </p:spPr>
        </p:pic>
      </p:grpSp>
      <p:grpSp>
        <p:nvGrpSpPr>
          <p:cNvPr id="12" name="Grup 11"/>
          <p:cNvGrpSpPr/>
          <p:nvPr/>
        </p:nvGrpSpPr>
        <p:grpSpPr>
          <a:xfrm>
            <a:off x="7290338" y="2283491"/>
            <a:ext cx="2021571" cy="1326945"/>
            <a:chOff x="6121532" y="4790850"/>
            <a:chExt cx="2888125" cy="1750359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1532" y="4790850"/>
              <a:ext cx="2888125" cy="1498277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1532" y="6259656"/>
              <a:ext cx="2888125" cy="281553"/>
            </a:xfrm>
            <a:prstGeom prst="rect">
              <a:avLst/>
            </a:prstGeom>
          </p:spPr>
        </p:pic>
      </p:grpSp>
      <p:sp>
        <p:nvSpPr>
          <p:cNvPr id="13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48</a:t>
            </a:fld>
            <a:endParaRPr lang="en-US" altLang="tr-TR" dirty="0"/>
          </a:p>
        </p:txBody>
      </p:sp>
      <p:pic>
        <p:nvPicPr>
          <p:cNvPr id="1026" name="Picture 2" descr="tÃ¼ba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134" y="2283491"/>
            <a:ext cx="1349435" cy="13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60394160"/>
              </p:ext>
            </p:extLst>
          </p:nvPr>
        </p:nvGraphicFramePr>
        <p:xfrm>
          <a:off x="1399592" y="1073020"/>
          <a:ext cx="9339943" cy="560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" y="0"/>
            <a:ext cx="10401232" cy="6064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endParaRPr lang="tr-T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9723" y="0"/>
            <a:ext cx="10401232" cy="6064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Yenilikler - Katılımcılık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49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4755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401233" cy="606490"/>
          </a:xfrm>
          <a:prstGeom prst="rect">
            <a:avLst/>
          </a:prstGeom>
        </p:spPr>
        <p:txBody>
          <a:bodyPr anchor="ctr"/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Destek Programları</a:t>
            </a:r>
          </a:p>
        </p:txBody>
      </p:sp>
      <p:sp>
        <p:nvSpPr>
          <p:cNvPr id="13" name="Freeform 12"/>
          <p:cNvSpPr/>
          <p:nvPr/>
        </p:nvSpPr>
        <p:spPr>
          <a:xfrm>
            <a:off x="4209824" y="1149809"/>
            <a:ext cx="6953476" cy="1440000"/>
          </a:xfrm>
          <a:custGeom>
            <a:avLst/>
            <a:gdLst>
              <a:gd name="connsiteX0" fmla="*/ 0 w 2207160"/>
              <a:gd name="connsiteY0" fmla="*/ 0 h 1471440"/>
              <a:gd name="connsiteX1" fmla="*/ 2207160 w 2207160"/>
              <a:gd name="connsiteY1" fmla="*/ 0 h 1471440"/>
              <a:gd name="connsiteX2" fmla="*/ 2207160 w 2207160"/>
              <a:gd name="connsiteY2" fmla="*/ 1471440 h 1471440"/>
              <a:gd name="connsiteX3" fmla="*/ 0 w 2207160"/>
              <a:gd name="connsiteY3" fmla="*/ 1471440 h 1471440"/>
              <a:gd name="connsiteX4" fmla="*/ 0 w 2207160"/>
              <a:gd name="connsiteY4" fmla="*/ 0 h 147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7160" h="1471440">
                <a:moveTo>
                  <a:pt x="0" y="0"/>
                </a:moveTo>
                <a:lnTo>
                  <a:pt x="2207160" y="0"/>
                </a:lnTo>
                <a:lnTo>
                  <a:pt x="2207160" y="1471440"/>
                </a:lnTo>
                <a:lnTo>
                  <a:pt x="0" y="14714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52525" lvl="3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tr-TR" sz="2800" kern="1200" dirty="0" smtClean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206472" y="3136316"/>
            <a:ext cx="6955200" cy="1440000"/>
          </a:xfrm>
          <a:custGeom>
            <a:avLst/>
            <a:gdLst>
              <a:gd name="connsiteX0" fmla="*/ 0 w 2365627"/>
              <a:gd name="connsiteY0" fmla="*/ 0 h 1577085"/>
              <a:gd name="connsiteX1" fmla="*/ 2365627 w 2365627"/>
              <a:gd name="connsiteY1" fmla="*/ 0 h 1577085"/>
              <a:gd name="connsiteX2" fmla="*/ 2365627 w 2365627"/>
              <a:gd name="connsiteY2" fmla="*/ 1577085 h 1577085"/>
              <a:gd name="connsiteX3" fmla="*/ 0 w 2365627"/>
              <a:gd name="connsiteY3" fmla="*/ 1577085 h 1577085"/>
              <a:gd name="connsiteX4" fmla="*/ 0 w 2365627"/>
              <a:gd name="connsiteY4" fmla="*/ 0 h 157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627" h="1577085">
                <a:moveTo>
                  <a:pt x="0" y="0"/>
                </a:moveTo>
                <a:lnTo>
                  <a:pt x="2365627" y="0"/>
                </a:lnTo>
                <a:lnTo>
                  <a:pt x="2365627" y="1577085"/>
                </a:lnTo>
                <a:lnTo>
                  <a:pt x="0" y="1577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endParaRPr lang="tr-TR" sz="32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196879" y="5017043"/>
            <a:ext cx="6955200" cy="1440000"/>
          </a:xfrm>
          <a:custGeom>
            <a:avLst/>
            <a:gdLst>
              <a:gd name="connsiteX0" fmla="*/ 0 w 2365627"/>
              <a:gd name="connsiteY0" fmla="*/ 0 h 1577085"/>
              <a:gd name="connsiteX1" fmla="*/ 2365627 w 2365627"/>
              <a:gd name="connsiteY1" fmla="*/ 0 h 1577085"/>
              <a:gd name="connsiteX2" fmla="*/ 2365627 w 2365627"/>
              <a:gd name="connsiteY2" fmla="*/ 1577085 h 1577085"/>
              <a:gd name="connsiteX3" fmla="*/ 0 w 2365627"/>
              <a:gd name="connsiteY3" fmla="*/ 1577085 h 1577085"/>
              <a:gd name="connsiteX4" fmla="*/ 0 w 2365627"/>
              <a:gd name="connsiteY4" fmla="*/ 0 h 157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627" h="1577085">
                <a:moveTo>
                  <a:pt x="0" y="0"/>
                </a:moveTo>
                <a:lnTo>
                  <a:pt x="2365627" y="0"/>
                </a:lnTo>
                <a:lnTo>
                  <a:pt x="2365627" y="1577085"/>
                </a:lnTo>
                <a:lnTo>
                  <a:pt x="0" y="1577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62050" lvl="1"/>
            <a:endParaRPr lang="tr-TR" sz="1600" dirty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926" y="2939143"/>
            <a:ext cx="2733869" cy="17541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ARDEB</a:t>
            </a: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Destek </a:t>
            </a:r>
            <a:r>
              <a:rPr lang="tr-TR" sz="2400" b="1" dirty="0">
                <a:solidFill>
                  <a:schemeClr val="tx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Programları</a:t>
            </a:r>
          </a:p>
        </p:txBody>
      </p:sp>
      <p:sp>
        <p:nvSpPr>
          <p:cNvPr id="12" name="Freeform 11"/>
          <p:cNvSpPr/>
          <p:nvPr/>
        </p:nvSpPr>
        <p:spPr>
          <a:xfrm>
            <a:off x="3694922" y="1149809"/>
            <a:ext cx="1511022" cy="1497106"/>
          </a:xfrm>
          <a:custGeom>
            <a:avLst/>
            <a:gdLst>
              <a:gd name="connsiteX0" fmla="*/ 0 w 1471440"/>
              <a:gd name="connsiteY0" fmla="*/ 735720 h 1471440"/>
              <a:gd name="connsiteX1" fmla="*/ 735720 w 1471440"/>
              <a:gd name="connsiteY1" fmla="*/ 0 h 1471440"/>
              <a:gd name="connsiteX2" fmla="*/ 1471440 w 1471440"/>
              <a:gd name="connsiteY2" fmla="*/ 735720 h 1471440"/>
              <a:gd name="connsiteX3" fmla="*/ 735720 w 1471440"/>
              <a:gd name="connsiteY3" fmla="*/ 1471440 h 1471440"/>
              <a:gd name="connsiteX4" fmla="*/ 0 w 1471440"/>
              <a:gd name="connsiteY4" fmla="*/ 735720 h 147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440" h="1471440">
                <a:moveTo>
                  <a:pt x="0" y="735720"/>
                </a:moveTo>
                <a:cubicBezTo>
                  <a:pt x="0" y="329393"/>
                  <a:pt x="329393" y="0"/>
                  <a:pt x="735720" y="0"/>
                </a:cubicBezTo>
                <a:cubicBezTo>
                  <a:pt x="1142047" y="0"/>
                  <a:pt x="1471440" y="329393"/>
                  <a:pt x="1471440" y="735720"/>
                </a:cubicBezTo>
                <a:cubicBezTo>
                  <a:pt x="1471440" y="1142047"/>
                  <a:pt x="1142047" y="1471440"/>
                  <a:pt x="735720" y="1471440"/>
                </a:cubicBezTo>
                <a:cubicBezTo>
                  <a:pt x="329393" y="1471440"/>
                  <a:pt x="0" y="1142047"/>
                  <a:pt x="0" y="73572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Dönemli</a:t>
            </a:r>
          </a:p>
          <a:p>
            <a:pPr algn="ctr"/>
            <a:r>
              <a:rPr lang="tr-TR" b="1" dirty="0">
                <a:solidFill>
                  <a:schemeClr val="tx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(Mart/Eylül)</a:t>
            </a:r>
          </a:p>
        </p:txBody>
      </p:sp>
      <p:cxnSp>
        <p:nvCxnSpPr>
          <p:cNvPr id="19" name="Straight Connector 18"/>
          <p:cNvCxnSpPr>
            <a:stCxn id="11" idx="7"/>
            <a:endCxn id="12" idx="0"/>
          </p:cNvCxnSpPr>
          <p:nvPr/>
        </p:nvCxnSpPr>
        <p:spPr>
          <a:xfrm flipV="1">
            <a:off x="2585429" y="1898362"/>
            <a:ext cx="1109493" cy="1297671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6"/>
          </p:cNvCxnSpPr>
          <p:nvPr/>
        </p:nvCxnSpPr>
        <p:spPr>
          <a:xfrm>
            <a:off x="2985795" y="3816221"/>
            <a:ext cx="709127" cy="1558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</p:cNvCxnSpPr>
          <p:nvPr/>
        </p:nvCxnSpPr>
        <p:spPr>
          <a:xfrm>
            <a:off x="2585429" y="4436408"/>
            <a:ext cx="1109493" cy="12740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5378927" y="1636751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1001</a:t>
            </a:r>
            <a:endParaRPr lang="tr-TR" sz="2800" b="1" dirty="0">
              <a:ln w="0"/>
              <a:effectLst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76851" y="3346960"/>
            <a:ext cx="5886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n w="0"/>
                <a:effectLst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1000, 1003, 1004</a:t>
            </a:r>
            <a:r>
              <a:rPr lang="tr-TR" sz="2800" b="1" dirty="0" smtClean="0">
                <a:ln w="0"/>
                <a:effectLst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, 1007, 1009, 1071, </a:t>
            </a:r>
            <a:r>
              <a:rPr lang="tr-TR" sz="2800" b="1" dirty="0" err="1" smtClean="0">
                <a:ln w="0"/>
                <a:effectLst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Era</a:t>
            </a:r>
            <a:r>
              <a:rPr lang="tr-TR" sz="2800" b="1" dirty="0" smtClean="0">
                <a:ln w="0"/>
                <a:effectLst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-Net, </a:t>
            </a:r>
            <a:r>
              <a:rPr lang="tr-TR" sz="2800" b="1" dirty="0" smtClean="0">
                <a:ln w="0"/>
                <a:effectLst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İkili İşbirliği</a:t>
            </a:r>
            <a:endParaRPr lang="tr-TR" sz="2800" b="1" dirty="0">
              <a:ln w="0"/>
              <a:effectLst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5378926" y="5448864"/>
            <a:ext cx="5612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n w="0"/>
                <a:effectLst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1002, 1005, 3501, COST</a:t>
            </a:r>
            <a:endParaRPr lang="tr-TR" sz="2800" b="1" dirty="0">
              <a:ln w="0"/>
              <a:effectLst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5</a:t>
            </a:fld>
            <a:endParaRPr lang="en-US" altLang="tr-TR" dirty="0"/>
          </a:p>
        </p:txBody>
      </p:sp>
      <p:sp>
        <p:nvSpPr>
          <p:cNvPr id="18" name="Freeform 11"/>
          <p:cNvSpPr/>
          <p:nvPr/>
        </p:nvSpPr>
        <p:spPr>
          <a:xfrm>
            <a:off x="3694922" y="3067667"/>
            <a:ext cx="1511022" cy="1497106"/>
          </a:xfrm>
          <a:custGeom>
            <a:avLst/>
            <a:gdLst>
              <a:gd name="connsiteX0" fmla="*/ 0 w 1471440"/>
              <a:gd name="connsiteY0" fmla="*/ 735720 h 1471440"/>
              <a:gd name="connsiteX1" fmla="*/ 735720 w 1471440"/>
              <a:gd name="connsiteY1" fmla="*/ 0 h 1471440"/>
              <a:gd name="connsiteX2" fmla="*/ 1471440 w 1471440"/>
              <a:gd name="connsiteY2" fmla="*/ 735720 h 1471440"/>
              <a:gd name="connsiteX3" fmla="*/ 735720 w 1471440"/>
              <a:gd name="connsiteY3" fmla="*/ 1471440 h 1471440"/>
              <a:gd name="connsiteX4" fmla="*/ 0 w 1471440"/>
              <a:gd name="connsiteY4" fmla="*/ 735720 h 147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440" h="1471440">
                <a:moveTo>
                  <a:pt x="0" y="735720"/>
                </a:moveTo>
                <a:cubicBezTo>
                  <a:pt x="0" y="329393"/>
                  <a:pt x="329393" y="0"/>
                  <a:pt x="735720" y="0"/>
                </a:cubicBezTo>
                <a:cubicBezTo>
                  <a:pt x="1142047" y="0"/>
                  <a:pt x="1471440" y="329393"/>
                  <a:pt x="1471440" y="735720"/>
                </a:cubicBezTo>
                <a:cubicBezTo>
                  <a:pt x="1471440" y="1142047"/>
                  <a:pt x="1142047" y="1471440"/>
                  <a:pt x="735720" y="1471440"/>
                </a:cubicBezTo>
                <a:cubicBezTo>
                  <a:pt x="329393" y="1471440"/>
                  <a:pt x="0" y="1142047"/>
                  <a:pt x="0" y="73572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Çağrılı</a:t>
            </a:r>
          </a:p>
        </p:txBody>
      </p:sp>
      <p:sp>
        <p:nvSpPr>
          <p:cNvPr id="21" name="Freeform 11"/>
          <p:cNvSpPr/>
          <p:nvPr/>
        </p:nvSpPr>
        <p:spPr>
          <a:xfrm>
            <a:off x="3689594" y="5015022"/>
            <a:ext cx="1511022" cy="1497106"/>
          </a:xfrm>
          <a:custGeom>
            <a:avLst/>
            <a:gdLst>
              <a:gd name="connsiteX0" fmla="*/ 0 w 1471440"/>
              <a:gd name="connsiteY0" fmla="*/ 735720 h 1471440"/>
              <a:gd name="connsiteX1" fmla="*/ 735720 w 1471440"/>
              <a:gd name="connsiteY1" fmla="*/ 0 h 1471440"/>
              <a:gd name="connsiteX2" fmla="*/ 1471440 w 1471440"/>
              <a:gd name="connsiteY2" fmla="*/ 735720 h 1471440"/>
              <a:gd name="connsiteX3" fmla="*/ 735720 w 1471440"/>
              <a:gd name="connsiteY3" fmla="*/ 1471440 h 1471440"/>
              <a:gd name="connsiteX4" fmla="*/ 0 w 1471440"/>
              <a:gd name="connsiteY4" fmla="*/ 735720 h 147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440" h="1471440">
                <a:moveTo>
                  <a:pt x="0" y="735720"/>
                </a:moveTo>
                <a:cubicBezTo>
                  <a:pt x="0" y="329393"/>
                  <a:pt x="329393" y="0"/>
                  <a:pt x="735720" y="0"/>
                </a:cubicBezTo>
                <a:cubicBezTo>
                  <a:pt x="1142047" y="0"/>
                  <a:pt x="1471440" y="329393"/>
                  <a:pt x="1471440" y="735720"/>
                </a:cubicBezTo>
                <a:cubicBezTo>
                  <a:pt x="1471440" y="1142047"/>
                  <a:pt x="1142047" y="1471440"/>
                  <a:pt x="735720" y="1471440"/>
                </a:cubicBezTo>
                <a:cubicBezTo>
                  <a:pt x="329393" y="1471440"/>
                  <a:pt x="0" y="1142047"/>
                  <a:pt x="0" y="7357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365 Gün</a:t>
            </a:r>
            <a:endParaRPr lang="tr-TR" b="1" dirty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6912" y="0"/>
            <a:ext cx="10514043" cy="6064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Yenilikler </a:t>
            </a:r>
            <a:r>
              <a:rPr lang="tr-TR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Şeffaflık</a:t>
            </a:r>
            <a:endParaRPr lang="tr-TR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9" descr="C:\Users\fatih.esen\Desktop\indir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33CCCC"/>
              </a:clrFrom>
              <a:clrTo>
                <a:srgbClr val="33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393" y="6171704"/>
            <a:ext cx="1700514" cy="641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Dikdörtgen 3"/>
          <p:cNvSpPr/>
          <p:nvPr/>
        </p:nvSpPr>
        <p:spPr>
          <a:xfrm>
            <a:off x="5098907" y="6413719"/>
            <a:ext cx="2644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https://</a:t>
            </a:r>
            <a:r>
              <a:rPr lang="tr-TR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tubimer.tubitak.gov.tr</a:t>
            </a:r>
            <a:endParaRPr lang="tr-TR" sz="1400" dirty="0"/>
          </a:p>
        </p:txBody>
      </p:sp>
      <p:sp>
        <p:nvSpPr>
          <p:cNvPr id="8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50</a:t>
            </a:fld>
            <a:endParaRPr lang="en-US" altLang="tr-TR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489281545"/>
              </p:ext>
            </p:extLst>
          </p:nvPr>
        </p:nvGraphicFramePr>
        <p:xfrm>
          <a:off x="2162628" y="841319"/>
          <a:ext cx="75785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60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0401232" cy="615820"/>
          </a:xfrm>
          <a:prstGeom prst="rect">
            <a:avLst/>
          </a:prstGeom>
        </p:spPr>
        <p:txBody>
          <a:bodyPr anchor="ctr"/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Araştırmacı Bilgi Sistemi (ARBİS)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888" y="2408979"/>
            <a:ext cx="4924425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66586" y="5328969"/>
            <a:ext cx="3309673" cy="467360"/>
            <a:chOff x="4185920" y="4435899"/>
            <a:chExt cx="3309673" cy="467360"/>
          </a:xfrm>
        </p:grpSpPr>
        <p:sp>
          <p:nvSpPr>
            <p:cNvPr id="6" name="TextBox 5"/>
            <p:cNvSpPr txBox="1"/>
            <p:nvPr/>
          </p:nvSpPr>
          <p:spPr>
            <a:xfrm>
              <a:off x="4701158" y="4454700"/>
              <a:ext cx="279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>
                  <a:latin typeface="Helvetica" panose="020B0604020202020204" pitchFamily="34" charset="0"/>
                  <a:cs typeface="Helvetica" panose="020B0604020202020204" pitchFamily="34" charset="0"/>
                  <a:hlinkClick r:id="rId3"/>
                </a:rPr>
                <a:t>a</a:t>
              </a:r>
              <a:r>
                <a:rPr lang="tr-TR" dirty="0" smtClean="0">
                  <a:latin typeface="Helvetica" panose="020B0604020202020204" pitchFamily="34" charset="0"/>
                  <a:cs typeface="Helvetica" panose="020B0604020202020204" pitchFamily="34" charset="0"/>
                  <a:hlinkClick r:id="rId3"/>
                </a:rPr>
                <a:t>rbis.tubitak.gov.tr</a:t>
              </a:r>
              <a:endParaRPr lang="tr-TR" dirty="0" smtClean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100" name="Picture 4" descr="C:\Users\fatih.esen\AppData\Local\Microsoft\Windows\Temporary Internet Files\Content.IE5\XPQFQQVQ\internet[1]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920" y="4435899"/>
              <a:ext cx="467360" cy="46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493299" y="1189234"/>
            <a:ext cx="949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spcBef>
                <a:spcPct val="0"/>
              </a:spcBef>
              <a:spcAft>
                <a:spcPct val="35000"/>
              </a:spcAft>
            </a:pPr>
            <a:r>
              <a:rPr lang="tr-T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Tüm Araştırmacılar için Tek Adres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9968" y="6063655"/>
            <a:ext cx="553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spcBef>
                <a:spcPct val="0"/>
              </a:spcBef>
              <a:spcAft>
                <a:spcPct val="35000"/>
              </a:spcAft>
            </a:pPr>
            <a:r>
              <a:rPr lang="tr-TR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YÖKSİS Entegrasyonu Tamamlandı!</a:t>
            </a:r>
          </a:p>
        </p:txBody>
      </p:sp>
      <p:sp>
        <p:nvSpPr>
          <p:cNvPr id="11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51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9758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0401232" cy="606490"/>
          </a:xfrm>
          <a:prstGeom prst="rect">
            <a:avLst/>
          </a:prstGeom>
        </p:spPr>
        <p:txBody>
          <a:bodyPr anchor="ctr"/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TÜBİTAK Başvuru Sihirbazı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22442" y="6416405"/>
            <a:ext cx="3881228" cy="467360"/>
            <a:chOff x="4185920" y="4435899"/>
            <a:chExt cx="3321608" cy="467360"/>
          </a:xfrm>
        </p:grpSpPr>
        <p:sp>
          <p:nvSpPr>
            <p:cNvPr id="6" name="TextBox 5"/>
            <p:cNvSpPr txBox="1"/>
            <p:nvPr/>
          </p:nvSpPr>
          <p:spPr>
            <a:xfrm>
              <a:off x="4713093" y="4454700"/>
              <a:ext cx="279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>
                  <a:latin typeface="Helvetica" panose="020B0604020202020204" pitchFamily="34" charset="0"/>
                  <a:cs typeface="Helvetica" panose="020B0604020202020204" pitchFamily="34" charset="0"/>
                  <a:hlinkClick r:id="rId2"/>
                </a:rPr>
                <a:t>sihirbaz.tubitak.gov.tr</a:t>
              </a:r>
              <a:endParaRPr lang="tr-TR" dirty="0" smtClean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100" name="Picture 4" descr="C:\Users\fatih.esen\AppData\Local\Microsoft\Windows\Temporary Internet Files\Content.IE5\XPQFQQVQ\internet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920" y="4435899"/>
              <a:ext cx="467360" cy="46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29385" y="826759"/>
            <a:ext cx="949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spcBef>
                <a:spcPct val="0"/>
              </a:spcBef>
              <a:spcAft>
                <a:spcPct val="35000"/>
              </a:spcAft>
            </a:pPr>
            <a:r>
              <a:rPr lang="tr-T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Hangi Destek Size Daha Uygun?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1094" y="1530012"/>
            <a:ext cx="7236181" cy="4821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52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7388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659"/>
            <a:ext cx="10369152" cy="585500"/>
          </a:xfrm>
          <a:prstGeom prst="rect">
            <a:avLst/>
          </a:prstGeom>
        </p:spPr>
        <p:txBody>
          <a:bodyPr anchor="ctr"/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Sosyal Medya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899" y="4581962"/>
            <a:ext cx="2335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spcBef>
                <a:spcPct val="0"/>
              </a:spcBef>
              <a:spcAft>
                <a:spcPct val="35000"/>
              </a:spcAft>
            </a:pPr>
            <a:r>
              <a:rPr lang="tr-TR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@</a:t>
            </a:r>
            <a:r>
              <a:rPr lang="tr-TR" sz="3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tubitak</a:t>
            </a:r>
            <a:endParaRPr lang="tr-TR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1975" y="1301464"/>
            <a:ext cx="949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spcBef>
                <a:spcPct val="0"/>
              </a:spcBef>
              <a:spcAft>
                <a:spcPct val="35000"/>
              </a:spcAft>
            </a:pPr>
            <a:r>
              <a:rPr lang="tr-T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Bizi Takip Edin!</a:t>
            </a:r>
          </a:p>
        </p:txBody>
      </p:sp>
      <p:pic>
        <p:nvPicPr>
          <p:cNvPr id="6146" name="Picture 2" descr="facebook ile ilgili gÃ¶rsel sonucu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9493" y="2549931"/>
            <a:ext cx="1990374" cy="20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itter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0171" y="2598454"/>
            <a:ext cx="2144669" cy="18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09278" y="4581962"/>
            <a:ext cx="2335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spcBef>
                <a:spcPct val="0"/>
              </a:spcBef>
              <a:spcAft>
                <a:spcPct val="35000"/>
              </a:spcAft>
            </a:pPr>
            <a:r>
              <a:rPr lang="tr-TR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@</a:t>
            </a:r>
            <a:r>
              <a:rPr lang="tr-TR" sz="3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tubitak</a:t>
            </a:r>
            <a:endParaRPr lang="tr-TR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50" name="Picture 6" descr="youtube ile ilgili gÃ¶rsel sonucu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1832" y="2494597"/>
            <a:ext cx="2590873" cy="19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86711" y="4581962"/>
            <a:ext cx="268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spcBef>
                <a:spcPct val="0"/>
              </a:spcBef>
              <a:spcAft>
                <a:spcPct val="35000"/>
              </a:spcAft>
            </a:pPr>
            <a:r>
              <a:rPr lang="tr-TR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@</a:t>
            </a:r>
            <a:r>
              <a:rPr lang="tr-TR" sz="3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tubitaktv</a:t>
            </a:r>
            <a:endParaRPr lang="tr-TR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linkedin ile ilgili gÃ¶rsel sonucu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0139" y="2607980"/>
            <a:ext cx="1762899" cy="17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77684" y="4581962"/>
            <a:ext cx="2335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spcBef>
                <a:spcPct val="0"/>
              </a:spcBef>
              <a:spcAft>
                <a:spcPct val="35000"/>
              </a:spcAft>
            </a:pPr>
            <a:r>
              <a:rPr lang="tr-TR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@</a:t>
            </a:r>
            <a:r>
              <a:rPr lang="tr-TR" sz="3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tubitak</a:t>
            </a:r>
            <a:endParaRPr lang="tr-TR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53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4005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5258012" y="4388408"/>
            <a:ext cx="4838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tr-TR" sz="4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eşekkür Ederim</a:t>
            </a:r>
            <a:endParaRPr lang="en-US" sz="44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7"/>
          <p:cNvSpPr/>
          <p:nvPr/>
        </p:nvSpPr>
        <p:spPr>
          <a:xfrm rot="2700000">
            <a:off x="7569507" y="5293918"/>
            <a:ext cx="216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8"/>
          <p:cNvCxnSpPr/>
          <p:nvPr/>
        </p:nvCxnSpPr>
        <p:spPr>
          <a:xfrm flipH="1">
            <a:off x="5670749" y="5414186"/>
            <a:ext cx="18242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/>
          <p:cNvCxnSpPr/>
          <p:nvPr/>
        </p:nvCxnSpPr>
        <p:spPr>
          <a:xfrm flipH="1">
            <a:off x="7830243" y="5387029"/>
            <a:ext cx="1747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2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13842"/>
            <a:ext cx="12191996" cy="544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spcBef>
                <a:spcPct val="0"/>
              </a:spcBef>
            </a:pPr>
            <a:r>
              <a:rPr lang="tr-TR" u="none" kern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2015 yılında açılan çağrıya </a:t>
            </a:r>
            <a:r>
              <a:rPr lang="tr-TR" sz="2000" b="1" u="none" kern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229</a:t>
            </a:r>
            <a:r>
              <a:rPr lang="tr-TR" u="none" kern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başvuru gelmiş, bunların </a:t>
            </a:r>
            <a:r>
              <a:rPr lang="tr-TR" sz="2000" b="1" u="none" kern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76</a:t>
            </a:r>
            <a:r>
              <a:rPr lang="tr-TR" u="none" kern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'sı desteklenmiş, 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sonuçta </a:t>
            </a:r>
            <a:r>
              <a:rPr lang="tr-TR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44</a:t>
            </a: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Ar-Ge </a:t>
            </a:r>
          </a:p>
          <a:p>
            <a:pPr defTabSz="711200">
              <a:spcBef>
                <a:spcPct val="0"/>
              </a:spcBef>
            </a:pPr>
            <a:r>
              <a:rPr lang="tr-T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Strateji Belgesi uygulama aşamasına geçmiştir.</a:t>
            </a:r>
            <a:endParaRPr lang="tr-TR" u="none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1756571" cy="619126"/>
          </a:xfrm>
        </p:spPr>
        <p:txBody>
          <a:bodyPr anchor="ctr">
            <a:noAutofit/>
          </a:bodyPr>
          <a:lstStyle/>
          <a:p>
            <a:r>
              <a:rPr lang="tr-TR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1000 - Üniversitelerin Ar-Ge Potansiyelinin Artırılmasına </a:t>
            </a:r>
            <a:r>
              <a:rPr lang="tr-TR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Yönelik Destek </a:t>
            </a:r>
            <a:r>
              <a:rPr lang="tr-TR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-220891" y="5979708"/>
            <a:ext cx="11910786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1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Ayrıntılı </a:t>
            </a:r>
            <a:r>
              <a:rPr lang="tr-TR" sz="11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Bilgi: </a:t>
            </a:r>
            <a:r>
              <a:rPr lang="tr-TR" sz="1100" u="sng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  <a:hlinkClick r:id="rId3"/>
              </a:rPr>
              <a:t>https://</a:t>
            </a:r>
            <a:r>
              <a:rPr lang="tr-TR" sz="1100" u="sng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  <a:hlinkClick r:id="rId3"/>
              </a:rPr>
              <a:t>www.tubitak.gov.tr/tr/destekler/akademik/ulusal-destek-programlari/1000/icerik-1000-2015-1-universitelerde-ar-ge-strateji-belgesi-hazirlatilmasi-ve-uygulatilmasi</a:t>
            </a:r>
            <a:endParaRPr lang="tr-TR" sz="1100" b="1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1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68100"/>
              </p:ext>
            </p:extLst>
          </p:nvPr>
        </p:nvGraphicFramePr>
        <p:xfrm>
          <a:off x="1313840" y="4891556"/>
          <a:ext cx="4758594" cy="1007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5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Süresi</a:t>
                      </a:r>
                      <a:endParaRPr lang="tr-TR" sz="2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2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Miktarı</a:t>
                      </a:r>
                      <a:endParaRPr lang="tr-TR" sz="2400" b="1" kern="12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36 ay</a:t>
                      </a:r>
                      <a:endParaRPr lang="tr-TR" sz="24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2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Çağrıda Belirtilir</a:t>
                      </a:r>
                      <a:endParaRPr lang="tr-TR" sz="2400" b="0" kern="1200" dirty="0" smtClean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2" name="Picture 4" descr="Ä°lgili resim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870">
            <a:off x="7245453" y="360560"/>
            <a:ext cx="4938477" cy="49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7693601" y="1473240"/>
            <a:ext cx="37737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7112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Çağrılı</a:t>
            </a:r>
          </a:p>
          <a:p>
            <a:pPr marL="285750" indent="-285750" defTabSz="7112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Açılan </a:t>
            </a:r>
            <a:r>
              <a:rPr lang="tr-TR" sz="22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Çağrı</a:t>
            </a: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: </a:t>
            </a:r>
            <a:r>
              <a:rPr lang="tr-TR" sz="22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2015 </a:t>
            </a:r>
            <a:r>
              <a:rPr lang="tr-TR" sz="22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- Üniversitelerde </a:t>
            </a:r>
            <a:r>
              <a:rPr lang="tr-TR" sz="22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Ar-Ge </a:t>
            </a:r>
            <a:r>
              <a:rPr lang="tr-TR" sz="22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Strateji Belgesi Hazırlatılması ve </a:t>
            </a:r>
            <a:r>
              <a:rPr lang="tr-TR" sz="22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Uygulatılması</a:t>
            </a:r>
          </a:p>
          <a:p>
            <a:pPr marL="285750" indent="-285750" defTabSz="7112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20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Yeni Çağrı</a:t>
            </a:r>
            <a:endParaRPr lang="tr-TR" sz="2200" dirty="0" smtClean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4" y="914278"/>
            <a:ext cx="5758226" cy="3838817"/>
          </a:xfrm>
          <a:prstGeom prst="rect">
            <a:avLst/>
          </a:prstGeom>
        </p:spPr>
      </p:pic>
      <p:sp>
        <p:nvSpPr>
          <p:cNvPr id="10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6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8672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86265"/>
            <a:ext cx="10401232" cy="6064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endParaRPr lang="tr-T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tubitak.gov.tr/sites/default/files/styles/ana_gorsel/public/uy_a_0.png?itok=bvLAMXo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32299" y="5776635"/>
            <a:ext cx="2825088" cy="9254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33006" y="99641"/>
            <a:ext cx="5588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Üniversite </a:t>
            </a:r>
            <a:r>
              <a:rPr lang="tr-TR" sz="2400" b="1" dirty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Yetkinlik Analizi </a:t>
            </a:r>
            <a:r>
              <a:rPr lang="tr-TR" sz="24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Çalışması</a:t>
            </a:r>
            <a:endParaRPr lang="tr-TR" sz="2400" b="1" dirty="0"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212" y="6497688"/>
            <a:ext cx="7001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Ayrıntılı Bilgi: </a:t>
            </a:r>
            <a:r>
              <a:rPr lang="tr-TR" sz="12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</a:t>
            </a:r>
            <a:r>
              <a:rPr lang="tr-TR" sz="12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://</a:t>
            </a:r>
            <a:r>
              <a:rPr lang="tr-TR" sz="12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www.tubitak.gov.tr/tr/duyuru/universite-yetkinlik-analizi-calismasi-yayinlandi</a:t>
            </a:r>
            <a:endParaRPr lang="tr-TR" sz="12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7</a:t>
            </a:fld>
            <a:endParaRPr lang="en-US" altLang="tr-TR" dirty="0"/>
          </a:p>
        </p:txBody>
      </p:sp>
      <p:sp>
        <p:nvSpPr>
          <p:cNvPr id="4" name="Dikdörtgen 3"/>
          <p:cNvSpPr/>
          <p:nvPr/>
        </p:nvSpPr>
        <p:spPr>
          <a:xfrm>
            <a:off x="1913045" y="883793"/>
            <a:ext cx="8814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Üniversiteler Hakkında Objektif Veriye Dayalı Bilgi</a:t>
            </a:r>
            <a:r>
              <a:rPr lang="tr-T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1222310" y="2988147"/>
            <a:ext cx="9335077" cy="2195609"/>
            <a:chOff x="43407" y="3107019"/>
            <a:chExt cx="8985177" cy="1778775"/>
          </a:xfrm>
        </p:grpSpPr>
        <p:sp>
          <p:nvSpPr>
            <p:cNvPr id="10" name="Serbest Form 9"/>
            <p:cNvSpPr/>
            <p:nvPr/>
          </p:nvSpPr>
          <p:spPr>
            <a:xfrm>
              <a:off x="7728098" y="3782681"/>
              <a:ext cx="650243" cy="3094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0885"/>
                  </a:lnTo>
                  <a:lnTo>
                    <a:pt x="650243" y="210885"/>
                  </a:lnTo>
                  <a:lnTo>
                    <a:pt x="650243" y="3094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Serbest Form 10"/>
            <p:cNvSpPr/>
            <p:nvPr/>
          </p:nvSpPr>
          <p:spPr>
            <a:xfrm>
              <a:off x="7077855" y="3782681"/>
              <a:ext cx="650243" cy="3094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50243" y="0"/>
                  </a:moveTo>
                  <a:lnTo>
                    <a:pt x="650243" y="210885"/>
                  </a:lnTo>
                  <a:lnTo>
                    <a:pt x="0" y="210885"/>
                  </a:lnTo>
                  <a:lnTo>
                    <a:pt x="0" y="3094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erbest Form 12"/>
            <p:cNvSpPr/>
            <p:nvPr/>
          </p:nvSpPr>
          <p:spPr>
            <a:xfrm>
              <a:off x="3176396" y="3782681"/>
              <a:ext cx="2600972" cy="3094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0885"/>
                  </a:lnTo>
                  <a:lnTo>
                    <a:pt x="2600972" y="210885"/>
                  </a:lnTo>
                  <a:lnTo>
                    <a:pt x="2600972" y="3094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erbest Form 13"/>
            <p:cNvSpPr/>
            <p:nvPr/>
          </p:nvSpPr>
          <p:spPr>
            <a:xfrm>
              <a:off x="3176396" y="3782681"/>
              <a:ext cx="1300486" cy="3094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0885"/>
                  </a:lnTo>
                  <a:lnTo>
                    <a:pt x="1300486" y="210885"/>
                  </a:lnTo>
                  <a:lnTo>
                    <a:pt x="1300486" y="3094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erbest Form 14"/>
            <p:cNvSpPr/>
            <p:nvPr/>
          </p:nvSpPr>
          <p:spPr>
            <a:xfrm>
              <a:off x="3130676" y="3782681"/>
              <a:ext cx="91440" cy="3094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094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erbest Form 15"/>
            <p:cNvSpPr/>
            <p:nvPr/>
          </p:nvSpPr>
          <p:spPr>
            <a:xfrm>
              <a:off x="1875910" y="3782681"/>
              <a:ext cx="1300486" cy="3094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00486" y="0"/>
                  </a:moveTo>
                  <a:lnTo>
                    <a:pt x="1300486" y="210885"/>
                  </a:lnTo>
                  <a:lnTo>
                    <a:pt x="0" y="210885"/>
                  </a:lnTo>
                  <a:lnTo>
                    <a:pt x="0" y="3094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erbest Form 16"/>
            <p:cNvSpPr/>
            <p:nvPr/>
          </p:nvSpPr>
          <p:spPr>
            <a:xfrm>
              <a:off x="575424" y="3782681"/>
              <a:ext cx="2600972" cy="3094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600972" y="0"/>
                  </a:moveTo>
                  <a:lnTo>
                    <a:pt x="2600972" y="210885"/>
                  </a:lnTo>
                  <a:lnTo>
                    <a:pt x="0" y="210885"/>
                  </a:lnTo>
                  <a:lnTo>
                    <a:pt x="0" y="3094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Yuvarlatılmış Dikdörtgen 18"/>
            <p:cNvSpPr/>
            <p:nvPr/>
          </p:nvSpPr>
          <p:spPr>
            <a:xfrm>
              <a:off x="2644379" y="3107019"/>
              <a:ext cx="1064034" cy="6756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0" name="Serbest Form 19"/>
            <p:cNvSpPr/>
            <p:nvPr/>
          </p:nvSpPr>
          <p:spPr>
            <a:xfrm>
              <a:off x="2762605" y="3219334"/>
              <a:ext cx="1064034" cy="675661"/>
            </a:xfrm>
            <a:custGeom>
              <a:avLst/>
              <a:gdLst>
                <a:gd name="connsiteX0" fmla="*/ 0 w 1064034"/>
                <a:gd name="connsiteY0" fmla="*/ 67566 h 675661"/>
                <a:gd name="connsiteX1" fmla="*/ 67566 w 1064034"/>
                <a:gd name="connsiteY1" fmla="*/ 0 h 675661"/>
                <a:gd name="connsiteX2" fmla="*/ 996468 w 1064034"/>
                <a:gd name="connsiteY2" fmla="*/ 0 h 675661"/>
                <a:gd name="connsiteX3" fmla="*/ 1064034 w 1064034"/>
                <a:gd name="connsiteY3" fmla="*/ 67566 h 675661"/>
                <a:gd name="connsiteX4" fmla="*/ 1064034 w 1064034"/>
                <a:gd name="connsiteY4" fmla="*/ 608095 h 675661"/>
                <a:gd name="connsiteX5" fmla="*/ 996468 w 1064034"/>
                <a:gd name="connsiteY5" fmla="*/ 675661 h 675661"/>
                <a:gd name="connsiteX6" fmla="*/ 67566 w 1064034"/>
                <a:gd name="connsiteY6" fmla="*/ 675661 h 675661"/>
                <a:gd name="connsiteX7" fmla="*/ 0 w 1064034"/>
                <a:gd name="connsiteY7" fmla="*/ 608095 h 675661"/>
                <a:gd name="connsiteX8" fmla="*/ 0 w 1064034"/>
                <a:gd name="connsiteY8" fmla="*/ 67566 h 67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034" h="675661">
                  <a:moveTo>
                    <a:pt x="0" y="67566"/>
                  </a:moveTo>
                  <a:cubicBezTo>
                    <a:pt x="0" y="30250"/>
                    <a:pt x="30250" y="0"/>
                    <a:pt x="67566" y="0"/>
                  </a:cubicBezTo>
                  <a:lnTo>
                    <a:pt x="996468" y="0"/>
                  </a:lnTo>
                  <a:cubicBezTo>
                    <a:pt x="1033784" y="0"/>
                    <a:pt x="1064034" y="30250"/>
                    <a:pt x="1064034" y="67566"/>
                  </a:cubicBezTo>
                  <a:lnTo>
                    <a:pt x="1064034" y="608095"/>
                  </a:lnTo>
                  <a:cubicBezTo>
                    <a:pt x="1064034" y="645411"/>
                    <a:pt x="1033784" y="675661"/>
                    <a:pt x="996468" y="675661"/>
                  </a:cubicBezTo>
                  <a:lnTo>
                    <a:pt x="67566" y="675661"/>
                  </a:lnTo>
                  <a:cubicBezTo>
                    <a:pt x="30250" y="675661"/>
                    <a:pt x="0" y="645411"/>
                    <a:pt x="0" y="608095"/>
                  </a:cubicBezTo>
                  <a:lnTo>
                    <a:pt x="0" y="67566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5509" tIns="65509" rIns="65509" bIns="655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Hacim Göstergeleri </a:t>
              </a:r>
              <a:r>
                <a:rPr lang="tr-TR" sz="1200" kern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(%60)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43407" y="4092138"/>
              <a:ext cx="1064034" cy="6756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Serbest Form 21"/>
            <p:cNvSpPr/>
            <p:nvPr/>
          </p:nvSpPr>
          <p:spPr>
            <a:xfrm>
              <a:off x="161633" y="4204452"/>
              <a:ext cx="1064034" cy="675661"/>
            </a:xfrm>
            <a:custGeom>
              <a:avLst/>
              <a:gdLst>
                <a:gd name="connsiteX0" fmla="*/ 0 w 1064034"/>
                <a:gd name="connsiteY0" fmla="*/ 67566 h 675661"/>
                <a:gd name="connsiteX1" fmla="*/ 67566 w 1064034"/>
                <a:gd name="connsiteY1" fmla="*/ 0 h 675661"/>
                <a:gd name="connsiteX2" fmla="*/ 996468 w 1064034"/>
                <a:gd name="connsiteY2" fmla="*/ 0 h 675661"/>
                <a:gd name="connsiteX3" fmla="*/ 1064034 w 1064034"/>
                <a:gd name="connsiteY3" fmla="*/ 67566 h 675661"/>
                <a:gd name="connsiteX4" fmla="*/ 1064034 w 1064034"/>
                <a:gd name="connsiteY4" fmla="*/ 608095 h 675661"/>
                <a:gd name="connsiteX5" fmla="*/ 996468 w 1064034"/>
                <a:gd name="connsiteY5" fmla="*/ 675661 h 675661"/>
                <a:gd name="connsiteX6" fmla="*/ 67566 w 1064034"/>
                <a:gd name="connsiteY6" fmla="*/ 675661 h 675661"/>
                <a:gd name="connsiteX7" fmla="*/ 0 w 1064034"/>
                <a:gd name="connsiteY7" fmla="*/ 608095 h 675661"/>
                <a:gd name="connsiteX8" fmla="*/ 0 w 1064034"/>
                <a:gd name="connsiteY8" fmla="*/ 67566 h 67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034" h="675661">
                  <a:moveTo>
                    <a:pt x="0" y="67566"/>
                  </a:moveTo>
                  <a:cubicBezTo>
                    <a:pt x="0" y="30250"/>
                    <a:pt x="30250" y="0"/>
                    <a:pt x="67566" y="0"/>
                  </a:cubicBezTo>
                  <a:lnTo>
                    <a:pt x="996468" y="0"/>
                  </a:lnTo>
                  <a:cubicBezTo>
                    <a:pt x="1033784" y="0"/>
                    <a:pt x="1064034" y="30250"/>
                    <a:pt x="1064034" y="67566"/>
                  </a:cubicBezTo>
                  <a:lnTo>
                    <a:pt x="1064034" y="608095"/>
                  </a:lnTo>
                  <a:cubicBezTo>
                    <a:pt x="1064034" y="645411"/>
                    <a:pt x="1033784" y="675661"/>
                    <a:pt x="996468" y="675661"/>
                  </a:cubicBezTo>
                  <a:lnTo>
                    <a:pt x="67566" y="675661"/>
                  </a:lnTo>
                  <a:cubicBezTo>
                    <a:pt x="30250" y="675661"/>
                    <a:pt x="0" y="645411"/>
                    <a:pt x="0" y="608095"/>
                  </a:cubicBezTo>
                  <a:lnTo>
                    <a:pt x="0" y="67566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5509" tIns="65509" rIns="65509" bIns="655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Ü</a:t>
              </a:r>
              <a:r>
                <a:rPr lang="tr-TR" sz="1200" kern="12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ni</a:t>
              </a:r>
              <a:r>
                <a:rPr lang="tr-TR" sz="1200" kern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. Yayın Sayısı / Dünya Yayın Sayısı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Yuvarlatılmış Dikdörtgen 22"/>
            <p:cNvSpPr/>
            <p:nvPr/>
          </p:nvSpPr>
          <p:spPr>
            <a:xfrm>
              <a:off x="1339814" y="4110536"/>
              <a:ext cx="1064034" cy="6756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4" name="Serbest Form 23"/>
            <p:cNvSpPr/>
            <p:nvPr/>
          </p:nvSpPr>
          <p:spPr>
            <a:xfrm>
              <a:off x="1462119" y="4210133"/>
              <a:ext cx="1064034" cy="675661"/>
            </a:xfrm>
            <a:custGeom>
              <a:avLst/>
              <a:gdLst>
                <a:gd name="connsiteX0" fmla="*/ 0 w 1064034"/>
                <a:gd name="connsiteY0" fmla="*/ 67566 h 675661"/>
                <a:gd name="connsiteX1" fmla="*/ 67566 w 1064034"/>
                <a:gd name="connsiteY1" fmla="*/ 0 h 675661"/>
                <a:gd name="connsiteX2" fmla="*/ 996468 w 1064034"/>
                <a:gd name="connsiteY2" fmla="*/ 0 h 675661"/>
                <a:gd name="connsiteX3" fmla="*/ 1064034 w 1064034"/>
                <a:gd name="connsiteY3" fmla="*/ 67566 h 675661"/>
                <a:gd name="connsiteX4" fmla="*/ 1064034 w 1064034"/>
                <a:gd name="connsiteY4" fmla="*/ 608095 h 675661"/>
                <a:gd name="connsiteX5" fmla="*/ 996468 w 1064034"/>
                <a:gd name="connsiteY5" fmla="*/ 675661 h 675661"/>
                <a:gd name="connsiteX6" fmla="*/ 67566 w 1064034"/>
                <a:gd name="connsiteY6" fmla="*/ 675661 h 675661"/>
                <a:gd name="connsiteX7" fmla="*/ 0 w 1064034"/>
                <a:gd name="connsiteY7" fmla="*/ 608095 h 675661"/>
                <a:gd name="connsiteX8" fmla="*/ 0 w 1064034"/>
                <a:gd name="connsiteY8" fmla="*/ 67566 h 67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034" h="675661">
                  <a:moveTo>
                    <a:pt x="0" y="67566"/>
                  </a:moveTo>
                  <a:cubicBezTo>
                    <a:pt x="0" y="30250"/>
                    <a:pt x="30250" y="0"/>
                    <a:pt x="67566" y="0"/>
                  </a:cubicBezTo>
                  <a:lnTo>
                    <a:pt x="996468" y="0"/>
                  </a:lnTo>
                  <a:cubicBezTo>
                    <a:pt x="1033784" y="0"/>
                    <a:pt x="1064034" y="30250"/>
                    <a:pt x="1064034" y="67566"/>
                  </a:cubicBezTo>
                  <a:lnTo>
                    <a:pt x="1064034" y="608095"/>
                  </a:lnTo>
                  <a:cubicBezTo>
                    <a:pt x="1064034" y="645411"/>
                    <a:pt x="1033784" y="675661"/>
                    <a:pt x="996468" y="675661"/>
                  </a:cubicBezTo>
                  <a:lnTo>
                    <a:pt x="67566" y="675661"/>
                  </a:lnTo>
                  <a:cubicBezTo>
                    <a:pt x="30250" y="675661"/>
                    <a:pt x="0" y="645411"/>
                    <a:pt x="0" y="608095"/>
                  </a:cubicBezTo>
                  <a:lnTo>
                    <a:pt x="0" y="67566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5509" tIns="65509" rIns="65509" bIns="655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Ün</a:t>
              </a:r>
              <a:r>
                <a:rPr lang="tr-TR" sz="1200" kern="12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i</a:t>
              </a:r>
              <a:r>
                <a:rPr lang="tr-TR" sz="1200" kern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. </a:t>
              </a:r>
              <a:r>
                <a:rPr lang="tr-TR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Yayın Yapan </a:t>
              </a:r>
              <a:r>
                <a:rPr lang="tr-TR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Akademisyen Sayısı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Yuvarlatılmış Dikdörtgen 24"/>
            <p:cNvSpPr/>
            <p:nvPr/>
          </p:nvSpPr>
          <p:spPr>
            <a:xfrm>
              <a:off x="2644379" y="4092138"/>
              <a:ext cx="1064034" cy="6756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6" name="Serbest Form 25"/>
            <p:cNvSpPr/>
            <p:nvPr/>
          </p:nvSpPr>
          <p:spPr>
            <a:xfrm>
              <a:off x="2762605" y="4204452"/>
              <a:ext cx="1064034" cy="675661"/>
            </a:xfrm>
            <a:custGeom>
              <a:avLst/>
              <a:gdLst>
                <a:gd name="connsiteX0" fmla="*/ 0 w 1064034"/>
                <a:gd name="connsiteY0" fmla="*/ 67566 h 675661"/>
                <a:gd name="connsiteX1" fmla="*/ 67566 w 1064034"/>
                <a:gd name="connsiteY1" fmla="*/ 0 h 675661"/>
                <a:gd name="connsiteX2" fmla="*/ 996468 w 1064034"/>
                <a:gd name="connsiteY2" fmla="*/ 0 h 675661"/>
                <a:gd name="connsiteX3" fmla="*/ 1064034 w 1064034"/>
                <a:gd name="connsiteY3" fmla="*/ 67566 h 675661"/>
                <a:gd name="connsiteX4" fmla="*/ 1064034 w 1064034"/>
                <a:gd name="connsiteY4" fmla="*/ 608095 h 675661"/>
                <a:gd name="connsiteX5" fmla="*/ 996468 w 1064034"/>
                <a:gd name="connsiteY5" fmla="*/ 675661 h 675661"/>
                <a:gd name="connsiteX6" fmla="*/ 67566 w 1064034"/>
                <a:gd name="connsiteY6" fmla="*/ 675661 h 675661"/>
                <a:gd name="connsiteX7" fmla="*/ 0 w 1064034"/>
                <a:gd name="connsiteY7" fmla="*/ 608095 h 675661"/>
                <a:gd name="connsiteX8" fmla="*/ 0 w 1064034"/>
                <a:gd name="connsiteY8" fmla="*/ 67566 h 67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034" h="675661">
                  <a:moveTo>
                    <a:pt x="0" y="67566"/>
                  </a:moveTo>
                  <a:cubicBezTo>
                    <a:pt x="0" y="30250"/>
                    <a:pt x="30250" y="0"/>
                    <a:pt x="67566" y="0"/>
                  </a:cubicBezTo>
                  <a:lnTo>
                    <a:pt x="996468" y="0"/>
                  </a:lnTo>
                  <a:cubicBezTo>
                    <a:pt x="1033784" y="0"/>
                    <a:pt x="1064034" y="30250"/>
                    <a:pt x="1064034" y="67566"/>
                  </a:cubicBezTo>
                  <a:lnTo>
                    <a:pt x="1064034" y="608095"/>
                  </a:lnTo>
                  <a:cubicBezTo>
                    <a:pt x="1064034" y="645411"/>
                    <a:pt x="1033784" y="675661"/>
                    <a:pt x="996468" y="675661"/>
                  </a:cubicBezTo>
                  <a:lnTo>
                    <a:pt x="67566" y="675661"/>
                  </a:lnTo>
                  <a:cubicBezTo>
                    <a:pt x="30250" y="675661"/>
                    <a:pt x="0" y="645411"/>
                    <a:pt x="0" y="608095"/>
                  </a:cubicBezTo>
                  <a:lnTo>
                    <a:pt x="0" y="67566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5509" tIns="65509" rIns="65509" bIns="655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TÜBİTAK Destekli </a:t>
              </a:r>
              <a:r>
                <a:rPr lang="tr-TR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Proje Sayısı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Yuvarlatılmış Dikdörtgen 26"/>
            <p:cNvSpPr/>
            <p:nvPr/>
          </p:nvSpPr>
          <p:spPr>
            <a:xfrm>
              <a:off x="3944865" y="4092138"/>
              <a:ext cx="1064034" cy="6756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8" name="Serbest Form 27"/>
            <p:cNvSpPr/>
            <p:nvPr/>
          </p:nvSpPr>
          <p:spPr>
            <a:xfrm>
              <a:off x="4063091" y="4204452"/>
              <a:ext cx="1064034" cy="675661"/>
            </a:xfrm>
            <a:custGeom>
              <a:avLst/>
              <a:gdLst>
                <a:gd name="connsiteX0" fmla="*/ 0 w 1064034"/>
                <a:gd name="connsiteY0" fmla="*/ 67566 h 675661"/>
                <a:gd name="connsiteX1" fmla="*/ 67566 w 1064034"/>
                <a:gd name="connsiteY1" fmla="*/ 0 h 675661"/>
                <a:gd name="connsiteX2" fmla="*/ 996468 w 1064034"/>
                <a:gd name="connsiteY2" fmla="*/ 0 h 675661"/>
                <a:gd name="connsiteX3" fmla="*/ 1064034 w 1064034"/>
                <a:gd name="connsiteY3" fmla="*/ 67566 h 675661"/>
                <a:gd name="connsiteX4" fmla="*/ 1064034 w 1064034"/>
                <a:gd name="connsiteY4" fmla="*/ 608095 h 675661"/>
                <a:gd name="connsiteX5" fmla="*/ 996468 w 1064034"/>
                <a:gd name="connsiteY5" fmla="*/ 675661 h 675661"/>
                <a:gd name="connsiteX6" fmla="*/ 67566 w 1064034"/>
                <a:gd name="connsiteY6" fmla="*/ 675661 h 675661"/>
                <a:gd name="connsiteX7" fmla="*/ 0 w 1064034"/>
                <a:gd name="connsiteY7" fmla="*/ 608095 h 675661"/>
                <a:gd name="connsiteX8" fmla="*/ 0 w 1064034"/>
                <a:gd name="connsiteY8" fmla="*/ 67566 h 67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034" h="675661">
                  <a:moveTo>
                    <a:pt x="0" y="67566"/>
                  </a:moveTo>
                  <a:cubicBezTo>
                    <a:pt x="0" y="30250"/>
                    <a:pt x="30250" y="0"/>
                    <a:pt x="67566" y="0"/>
                  </a:cubicBezTo>
                  <a:lnTo>
                    <a:pt x="996468" y="0"/>
                  </a:lnTo>
                  <a:cubicBezTo>
                    <a:pt x="1033784" y="0"/>
                    <a:pt x="1064034" y="30250"/>
                    <a:pt x="1064034" y="67566"/>
                  </a:cubicBezTo>
                  <a:lnTo>
                    <a:pt x="1064034" y="608095"/>
                  </a:lnTo>
                  <a:cubicBezTo>
                    <a:pt x="1064034" y="645411"/>
                    <a:pt x="1033784" y="675661"/>
                    <a:pt x="996468" y="675661"/>
                  </a:cubicBezTo>
                  <a:lnTo>
                    <a:pt x="67566" y="675661"/>
                  </a:lnTo>
                  <a:cubicBezTo>
                    <a:pt x="30250" y="675661"/>
                    <a:pt x="0" y="645411"/>
                    <a:pt x="0" y="608095"/>
                  </a:cubicBezTo>
                  <a:lnTo>
                    <a:pt x="0" y="67566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5509" tIns="65509" rIns="65509" bIns="655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TÜBİTAK Destekli Projelerin Bütçesi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Yuvarlatılmış Dikdörtgen 28"/>
            <p:cNvSpPr/>
            <p:nvPr/>
          </p:nvSpPr>
          <p:spPr>
            <a:xfrm>
              <a:off x="5245352" y="4092138"/>
              <a:ext cx="1064034" cy="6756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30" name="Serbest Form 29"/>
            <p:cNvSpPr/>
            <p:nvPr/>
          </p:nvSpPr>
          <p:spPr>
            <a:xfrm>
              <a:off x="5363578" y="4204452"/>
              <a:ext cx="1064034" cy="675661"/>
            </a:xfrm>
            <a:custGeom>
              <a:avLst/>
              <a:gdLst>
                <a:gd name="connsiteX0" fmla="*/ 0 w 1064034"/>
                <a:gd name="connsiteY0" fmla="*/ 67566 h 675661"/>
                <a:gd name="connsiteX1" fmla="*/ 67566 w 1064034"/>
                <a:gd name="connsiteY1" fmla="*/ 0 h 675661"/>
                <a:gd name="connsiteX2" fmla="*/ 996468 w 1064034"/>
                <a:gd name="connsiteY2" fmla="*/ 0 h 675661"/>
                <a:gd name="connsiteX3" fmla="*/ 1064034 w 1064034"/>
                <a:gd name="connsiteY3" fmla="*/ 67566 h 675661"/>
                <a:gd name="connsiteX4" fmla="*/ 1064034 w 1064034"/>
                <a:gd name="connsiteY4" fmla="*/ 608095 h 675661"/>
                <a:gd name="connsiteX5" fmla="*/ 996468 w 1064034"/>
                <a:gd name="connsiteY5" fmla="*/ 675661 h 675661"/>
                <a:gd name="connsiteX6" fmla="*/ 67566 w 1064034"/>
                <a:gd name="connsiteY6" fmla="*/ 675661 h 675661"/>
                <a:gd name="connsiteX7" fmla="*/ 0 w 1064034"/>
                <a:gd name="connsiteY7" fmla="*/ 608095 h 675661"/>
                <a:gd name="connsiteX8" fmla="*/ 0 w 1064034"/>
                <a:gd name="connsiteY8" fmla="*/ 67566 h 67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034" h="675661">
                  <a:moveTo>
                    <a:pt x="0" y="67566"/>
                  </a:moveTo>
                  <a:cubicBezTo>
                    <a:pt x="0" y="30250"/>
                    <a:pt x="30250" y="0"/>
                    <a:pt x="67566" y="0"/>
                  </a:cubicBezTo>
                  <a:lnTo>
                    <a:pt x="996468" y="0"/>
                  </a:lnTo>
                  <a:cubicBezTo>
                    <a:pt x="1033784" y="0"/>
                    <a:pt x="1064034" y="30250"/>
                    <a:pt x="1064034" y="67566"/>
                  </a:cubicBezTo>
                  <a:lnTo>
                    <a:pt x="1064034" y="608095"/>
                  </a:lnTo>
                  <a:cubicBezTo>
                    <a:pt x="1064034" y="645411"/>
                    <a:pt x="1033784" y="675661"/>
                    <a:pt x="996468" y="675661"/>
                  </a:cubicBezTo>
                  <a:lnTo>
                    <a:pt x="67566" y="675661"/>
                  </a:lnTo>
                  <a:cubicBezTo>
                    <a:pt x="30250" y="675661"/>
                    <a:pt x="0" y="645411"/>
                    <a:pt x="0" y="608095"/>
                  </a:cubicBezTo>
                  <a:lnTo>
                    <a:pt x="0" y="67566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5509" tIns="65509" rIns="65509" bIns="655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Bağıl Odaklanma Endeksi (</a:t>
              </a:r>
              <a:r>
                <a:rPr lang="tr-TR" sz="1100" kern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Uzmanlaşma</a:t>
              </a:r>
              <a:r>
                <a:rPr lang="tr-TR" sz="1200" kern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Yuvarlatılmış Dikdörtgen 30"/>
            <p:cNvSpPr/>
            <p:nvPr/>
          </p:nvSpPr>
          <p:spPr>
            <a:xfrm>
              <a:off x="7196081" y="3107019"/>
              <a:ext cx="1064034" cy="6756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2" name="Serbest Form 31"/>
            <p:cNvSpPr/>
            <p:nvPr/>
          </p:nvSpPr>
          <p:spPr>
            <a:xfrm>
              <a:off x="7314307" y="3219334"/>
              <a:ext cx="1064034" cy="675661"/>
            </a:xfrm>
            <a:custGeom>
              <a:avLst/>
              <a:gdLst>
                <a:gd name="connsiteX0" fmla="*/ 0 w 1064034"/>
                <a:gd name="connsiteY0" fmla="*/ 67566 h 675661"/>
                <a:gd name="connsiteX1" fmla="*/ 67566 w 1064034"/>
                <a:gd name="connsiteY1" fmla="*/ 0 h 675661"/>
                <a:gd name="connsiteX2" fmla="*/ 996468 w 1064034"/>
                <a:gd name="connsiteY2" fmla="*/ 0 h 675661"/>
                <a:gd name="connsiteX3" fmla="*/ 1064034 w 1064034"/>
                <a:gd name="connsiteY3" fmla="*/ 67566 h 675661"/>
                <a:gd name="connsiteX4" fmla="*/ 1064034 w 1064034"/>
                <a:gd name="connsiteY4" fmla="*/ 608095 h 675661"/>
                <a:gd name="connsiteX5" fmla="*/ 996468 w 1064034"/>
                <a:gd name="connsiteY5" fmla="*/ 675661 h 675661"/>
                <a:gd name="connsiteX6" fmla="*/ 67566 w 1064034"/>
                <a:gd name="connsiteY6" fmla="*/ 675661 h 675661"/>
                <a:gd name="connsiteX7" fmla="*/ 0 w 1064034"/>
                <a:gd name="connsiteY7" fmla="*/ 608095 h 675661"/>
                <a:gd name="connsiteX8" fmla="*/ 0 w 1064034"/>
                <a:gd name="connsiteY8" fmla="*/ 67566 h 67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034" h="675661">
                  <a:moveTo>
                    <a:pt x="0" y="67566"/>
                  </a:moveTo>
                  <a:cubicBezTo>
                    <a:pt x="0" y="30250"/>
                    <a:pt x="30250" y="0"/>
                    <a:pt x="67566" y="0"/>
                  </a:cubicBezTo>
                  <a:lnTo>
                    <a:pt x="996468" y="0"/>
                  </a:lnTo>
                  <a:cubicBezTo>
                    <a:pt x="1033784" y="0"/>
                    <a:pt x="1064034" y="30250"/>
                    <a:pt x="1064034" y="67566"/>
                  </a:cubicBezTo>
                  <a:lnTo>
                    <a:pt x="1064034" y="608095"/>
                  </a:lnTo>
                  <a:cubicBezTo>
                    <a:pt x="1064034" y="645411"/>
                    <a:pt x="1033784" y="675661"/>
                    <a:pt x="996468" y="675661"/>
                  </a:cubicBezTo>
                  <a:lnTo>
                    <a:pt x="67566" y="675661"/>
                  </a:lnTo>
                  <a:cubicBezTo>
                    <a:pt x="30250" y="675661"/>
                    <a:pt x="0" y="645411"/>
                    <a:pt x="0" y="608095"/>
                  </a:cubicBezTo>
                  <a:lnTo>
                    <a:pt x="0" y="67566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5509" tIns="65509" rIns="65509" bIns="655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Kalite Göstergeleri </a:t>
              </a:r>
              <a:r>
                <a:rPr lang="tr-TR" sz="1200" kern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(%40)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Yuvarlatılmış Dikdörtgen 32"/>
            <p:cNvSpPr/>
            <p:nvPr/>
          </p:nvSpPr>
          <p:spPr>
            <a:xfrm>
              <a:off x="6545838" y="4092138"/>
              <a:ext cx="1064034" cy="6756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4" name="Serbest Form 33"/>
            <p:cNvSpPr/>
            <p:nvPr/>
          </p:nvSpPr>
          <p:spPr>
            <a:xfrm>
              <a:off x="6664064" y="4204452"/>
              <a:ext cx="1064034" cy="675661"/>
            </a:xfrm>
            <a:custGeom>
              <a:avLst/>
              <a:gdLst>
                <a:gd name="connsiteX0" fmla="*/ 0 w 1064034"/>
                <a:gd name="connsiteY0" fmla="*/ 67566 h 675661"/>
                <a:gd name="connsiteX1" fmla="*/ 67566 w 1064034"/>
                <a:gd name="connsiteY1" fmla="*/ 0 h 675661"/>
                <a:gd name="connsiteX2" fmla="*/ 996468 w 1064034"/>
                <a:gd name="connsiteY2" fmla="*/ 0 h 675661"/>
                <a:gd name="connsiteX3" fmla="*/ 1064034 w 1064034"/>
                <a:gd name="connsiteY3" fmla="*/ 67566 h 675661"/>
                <a:gd name="connsiteX4" fmla="*/ 1064034 w 1064034"/>
                <a:gd name="connsiteY4" fmla="*/ 608095 h 675661"/>
                <a:gd name="connsiteX5" fmla="*/ 996468 w 1064034"/>
                <a:gd name="connsiteY5" fmla="*/ 675661 h 675661"/>
                <a:gd name="connsiteX6" fmla="*/ 67566 w 1064034"/>
                <a:gd name="connsiteY6" fmla="*/ 675661 h 675661"/>
                <a:gd name="connsiteX7" fmla="*/ 0 w 1064034"/>
                <a:gd name="connsiteY7" fmla="*/ 608095 h 675661"/>
                <a:gd name="connsiteX8" fmla="*/ 0 w 1064034"/>
                <a:gd name="connsiteY8" fmla="*/ 67566 h 67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034" h="675661">
                  <a:moveTo>
                    <a:pt x="0" y="67566"/>
                  </a:moveTo>
                  <a:cubicBezTo>
                    <a:pt x="0" y="30250"/>
                    <a:pt x="30250" y="0"/>
                    <a:pt x="67566" y="0"/>
                  </a:cubicBezTo>
                  <a:lnTo>
                    <a:pt x="996468" y="0"/>
                  </a:lnTo>
                  <a:cubicBezTo>
                    <a:pt x="1033784" y="0"/>
                    <a:pt x="1064034" y="30250"/>
                    <a:pt x="1064034" y="67566"/>
                  </a:cubicBezTo>
                  <a:lnTo>
                    <a:pt x="1064034" y="608095"/>
                  </a:lnTo>
                  <a:cubicBezTo>
                    <a:pt x="1064034" y="645411"/>
                    <a:pt x="1033784" y="675661"/>
                    <a:pt x="996468" y="675661"/>
                  </a:cubicBezTo>
                  <a:lnTo>
                    <a:pt x="67566" y="675661"/>
                  </a:lnTo>
                  <a:cubicBezTo>
                    <a:pt x="30250" y="675661"/>
                    <a:pt x="0" y="645411"/>
                    <a:pt x="0" y="608095"/>
                  </a:cubicBezTo>
                  <a:lnTo>
                    <a:pt x="0" y="67566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5509" tIns="65509" rIns="65509" bIns="655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Bağıl Atıf Etkisi (RCI)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Yuvarlatılmış Dikdörtgen 34"/>
            <p:cNvSpPr/>
            <p:nvPr/>
          </p:nvSpPr>
          <p:spPr>
            <a:xfrm>
              <a:off x="7846324" y="4092138"/>
              <a:ext cx="1064034" cy="6756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6" name="Serbest Form 35"/>
            <p:cNvSpPr/>
            <p:nvPr/>
          </p:nvSpPr>
          <p:spPr>
            <a:xfrm>
              <a:off x="7964550" y="4204452"/>
              <a:ext cx="1064034" cy="675661"/>
            </a:xfrm>
            <a:custGeom>
              <a:avLst/>
              <a:gdLst>
                <a:gd name="connsiteX0" fmla="*/ 0 w 1064034"/>
                <a:gd name="connsiteY0" fmla="*/ 67566 h 675661"/>
                <a:gd name="connsiteX1" fmla="*/ 67566 w 1064034"/>
                <a:gd name="connsiteY1" fmla="*/ 0 h 675661"/>
                <a:gd name="connsiteX2" fmla="*/ 996468 w 1064034"/>
                <a:gd name="connsiteY2" fmla="*/ 0 h 675661"/>
                <a:gd name="connsiteX3" fmla="*/ 1064034 w 1064034"/>
                <a:gd name="connsiteY3" fmla="*/ 67566 h 675661"/>
                <a:gd name="connsiteX4" fmla="*/ 1064034 w 1064034"/>
                <a:gd name="connsiteY4" fmla="*/ 608095 h 675661"/>
                <a:gd name="connsiteX5" fmla="*/ 996468 w 1064034"/>
                <a:gd name="connsiteY5" fmla="*/ 675661 h 675661"/>
                <a:gd name="connsiteX6" fmla="*/ 67566 w 1064034"/>
                <a:gd name="connsiteY6" fmla="*/ 675661 h 675661"/>
                <a:gd name="connsiteX7" fmla="*/ 0 w 1064034"/>
                <a:gd name="connsiteY7" fmla="*/ 608095 h 675661"/>
                <a:gd name="connsiteX8" fmla="*/ 0 w 1064034"/>
                <a:gd name="connsiteY8" fmla="*/ 67566 h 67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034" h="675661">
                  <a:moveTo>
                    <a:pt x="0" y="67566"/>
                  </a:moveTo>
                  <a:cubicBezTo>
                    <a:pt x="0" y="30250"/>
                    <a:pt x="30250" y="0"/>
                    <a:pt x="67566" y="0"/>
                  </a:cubicBezTo>
                  <a:lnTo>
                    <a:pt x="996468" y="0"/>
                  </a:lnTo>
                  <a:cubicBezTo>
                    <a:pt x="1033784" y="0"/>
                    <a:pt x="1064034" y="30250"/>
                    <a:pt x="1064034" y="67566"/>
                  </a:cubicBezTo>
                  <a:lnTo>
                    <a:pt x="1064034" y="608095"/>
                  </a:lnTo>
                  <a:cubicBezTo>
                    <a:pt x="1064034" y="645411"/>
                    <a:pt x="1033784" y="675661"/>
                    <a:pt x="996468" y="675661"/>
                  </a:cubicBezTo>
                  <a:lnTo>
                    <a:pt x="67566" y="675661"/>
                  </a:lnTo>
                  <a:cubicBezTo>
                    <a:pt x="30250" y="675661"/>
                    <a:pt x="0" y="645411"/>
                    <a:pt x="0" y="608095"/>
                  </a:cubicBezTo>
                  <a:lnTo>
                    <a:pt x="0" y="67566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5509" tIns="65509" rIns="65509" bIns="655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En Fazla Atıf Alan %10’luk Dilim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2417451" y="1452499"/>
            <a:ext cx="942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Üst Düzey </a:t>
            </a:r>
            <a:r>
              <a:rPr lang="tr-T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Önceliklendirme</a:t>
            </a:r>
            <a:r>
              <a:rPr lang="tr-T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Grupları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120 Teknoloji Alt Alanı ve 143 Üniversite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7 Yetkinlik Endeksi Göstergesi</a:t>
            </a:r>
            <a:endParaRPr lang="tr-TR" sz="28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86265"/>
            <a:ext cx="10401232" cy="6064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endParaRPr lang="tr-T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33006" y="99641"/>
            <a:ext cx="5588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Üniversite Yetkinlik </a:t>
            </a:r>
            <a:r>
              <a:rPr lang="tr-TR" sz="2400" b="1" dirty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Analizi </a:t>
            </a:r>
            <a:r>
              <a:rPr lang="tr-TR" sz="24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Çalışması</a:t>
            </a:r>
            <a:endParaRPr lang="tr-TR" sz="2400" b="1" dirty="0"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</p:txBody>
      </p:sp>
      <p:sp>
        <p:nvSpPr>
          <p:cNvPr id="8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8</a:t>
            </a:fld>
            <a:endParaRPr lang="en-US" altLang="tr-TR" dirty="0"/>
          </a:p>
        </p:txBody>
      </p:sp>
      <p:sp>
        <p:nvSpPr>
          <p:cNvPr id="4" name="Dikdörtgen 3"/>
          <p:cNvSpPr/>
          <p:nvPr/>
        </p:nvSpPr>
        <p:spPr>
          <a:xfrm>
            <a:off x="1625546" y="1081022"/>
            <a:ext cx="8814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Üniversiteler Hakkında Objektif Veriye Dayalı Bilgi!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03108" y="216470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Alan Bazlı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8138799" y="216470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Üniversite Bazlı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865" y="2611622"/>
            <a:ext cx="5775431" cy="378481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62" y="2611622"/>
            <a:ext cx="5775431" cy="378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Ä°lgili resim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870">
            <a:off x="7264118" y="360560"/>
            <a:ext cx="4938477" cy="49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1"/>
            <a:ext cx="11047445" cy="619126"/>
          </a:xfrm>
        </p:spPr>
        <p:txBody>
          <a:bodyPr anchor="ctr"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1002 - Hızlı Destek Programı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97768" y="1160223"/>
            <a:ext cx="305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latin typeface="Corbel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7763455" y="1704877"/>
            <a:ext cx="34244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365 Gün </a:t>
            </a:r>
            <a:r>
              <a:rPr lang="tr-TR" sz="22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Başvuru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Acil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Kısa Süreli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Düşük Bütçeli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Kotadan Çıkarıldı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b="1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Bütçe </a:t>
            </a:r>
            <a:r>
              <a:rPr lang="tr-TR" sz="22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Limiti </a:t>
            </a:r>
            <a:r>
              <a:rPr lang="tr-TR" sz="2200" dirty="0" smtClean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Yükseltildi</a:t>
            </a:r>
            <a:endParaRPr lang="tr-TR" sz="22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2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60984"/>
              </p:ext>
            </p:extLst>
          </p:nvPr>
        </p:nvGraphicFramePr>
        <p:xfrm>
          <a:off x="1197768" y="5598288"/>
          <a:ext cx="4762502" cy="1007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5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Süresi</a:t>
                      </a:r>
                      <a:endParaRPr lang="tr-TR" sz="2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2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Destek Miktarı</a:t>
                      </a:r>
                      <a:endParaRPr lang="tr-TR" sz="2400" b="1" kern="12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12 ay</a:t>
                      </a:r>
                      <a:endParaRPr lang="tr-TR" sz="24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42" marR="91442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≤ 45.000 TL</a:t>
                      </a:r>
                    </a:p>
                  </a:txBody>
                  <a:tcPr marL="91442" marR="91442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79" y="952001"/>
            <a:ext cx="6507684" cy="4338456"/>
          </a:xfrm>
          <a:prstGeom prst="rect">
            <a:avLst/>
          </a:prstGeom>
        </p:spPr>
      </p:pic>
      <p:sp>
        <p:nvSpPr>
          <p:cNvPr id="10" name="Slayt Numarası Yer Tutucusu 3"/>
          <p:cNvSpPr txBox="1">
            <a:spLocks/>
          </p:cNvSpPr>
          <p:nvPr/>
        </p:nvSpPr>
        <p:spPr>
          <a:xfrm>
            <a:off x="9475676" y="6494816"/>
            <a:ext cx="2504053" cy="365125"/>
          </a:xfrm>
          <a:prstGeom prst="rect">
            <a:avLst/>
          </a:prstGeom>
        </p:spPr>
        <p:txBody>
          <a:bodyPr/>
          <a:lstStyle>
            <a:defPPr rtl="0">
              <a:defRPr lang="tr-TR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9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8601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216354" tIns="189034" rIns="216354" bIns="189034" numCol="1" spcCol="1270" rtlCol="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Corbe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</Template>
  <TotalTime>15579</TotalTime>
  <Words>2974</Words>
  <Application>Microsoft Office PowerPoint</Application>
  <PresentationFormat>Geniş ekran</PresentationFormat>
  <Paragraphs>682</Paragraphs>
  <Slides>54</Slides>
  <Notes>40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5" baseType="lpstr">
      <vt:lpstr>MS PGothic</vt:lpstr>
      <vt:lpstr>Arial</vt:lpstr>
      <vt:lpstr>Book Antiqua</vt:lpstr>
      <vt:lpstr>Calibri</vt:lpstr>
      <vt:lpstr>Corbel</vt:lpstr>
      <vt:lpstr>Futura Bk BT</vt:lpstr>
      <vt:lpstr>Helvetica</vt:lpstr>
      <vt:lpstr>Tahoma</vt:lpstr>
      <vt:lpstr>Times New Roman</vt:lpstr>
      <vt:lpstr>Wingdings</vt:lpstr>
      <vt:lpstr>2_Ulusal Yenilik Sistemimizin Geleceği_2</vt:lpstr>
      <vt:lpstr>PowerPoint Sunusu</vt:lpstr>
      <vt:lpstr>PowerPoint Sunusu</vt:lpstr>
      <vt:lpstr>2018 Yılı ve Ötesi</vt:lpstr>
      <vt:lpstr>2018 Yılı ve Ötesi</vt:lpstr>
      <vt:lpstr>Destek Programları</vt:lpstr>
      <vt:lpstr>1000 - Üniversitelerin Ar-Ge Potansiyelinin Artırılmasına Yönelik Destek Programı</vt:lpstr>
      <vt:lpstr>PowerPoint Sunusu</vt:lpstr>
      <vt:lpstr>PowerPoint Sunusu</vt:lpstr>
      <vt:lpstr>1002 - Hızlı Destek Programı</vt:lpstr>
      <vt:lpstr>PowerPoint Sunusu</vt:lpstr>
      <vt:lpstr>1005 - Ulusal Yeni Fikirler ve Ürünler Araştırma Destek Programı</vt:lpstr>
      <vt:lpstr>PowerPoint Sunusu</vt:lpstr>
      <vt:lpstr>3501 - Kariyer Geliştirme Programı</vt:lpstr>
      <vt:lpstr>PowerPoint Sunusu</vt:lpstr>
      <vt:lpstr>PowerPoint Sunusu</vt:lpstr>
      <vt:lpstr>PowerPoint Sunusu</vt:lpstr>
      <vt:lpstr>Uluslararası İşbirlikleri</vt:lpstr>
      <vt:lpstr>PowerPoint Sunusu</vt:lpstr>
      <vt:lpstr>1003 - Öncelikli Alanlar Ar-Ge Projeleri Destekleme Programı</vt:lpstr>
      <vt:lpstr>PowerPoint Sunusu</vt:lpstr>
      <vt:lpstr>PowerPoint Sunusu</vt:lpstr>
      <vt:lpstr>1007 - Kamu Kurumları Araştırma ve Geliştirme Projelerini Destekleme Programı</vt:lpstr>
      <vt:lpstr>PowerPoint Sunusu</vt:lpstr>
      <vt:lpstr>PowerPoint Sunusu</vt:lpstr>
      <vt:lpstr>1004 - Mükemmeliyet Merkezi Destek Programı</vt:lpstr>
      <vt:lpstr>PowerPoint Sunusu</vt:lpstr>
      <vt:lpstr>PowerPoint Sunusu</vt:lpstr>
      <vt:lpstr>BİDEB 2237-B Proje Eğitim Etkinlikleri Desteği Programı</vt:lpstr>
      <vt:lpstr>İstatistikler-Proje Sayıları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Fikri Ürün Bildirim Formu</vt:lpstr>
      <vt:lpstr>Yenilikler</vt:lpstr>
      <vt:lpstr>PowerPoint Sunusu</vt:lpstr>
      <vt:lpstr>Yenilikler</vt:lpstr>
      <vt:lpstr>PowerPoint Sunusu</vt:lpstr>
      <vt:lpstr>PowerPoint Sunusu</vt:lpstr>
      <vt:lpstr>PowerPoint Sunusu</vt:lpstr>
      <vt:lpstr>PowerPoint Sunusu</vt:lpstr>
      <vt:lpstr>PowerPoint Sunusu</vt:lpstr>
      <vt:lpstr>Araştırmacı Bilgi Sistemi (ARBİS)</vt:lpstr>
      <vt:lpstr>TÜBİTAK Başvuru Sihirbazı</vt:lpstr>
      <vt:lpstr>Sosyal Medya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içi Ulaşım Araçları -Metro</dc:title>
  <dc:creator>Şeyma Barlas Gonca</dc:creator>
  <cp:lastModifiedBy>Cengiz Arici</cp:lastModifiedBy>
  <cp:revision>1999</cp:revision>
  <cp:lastPrinted>2019-05-03T14:40:16Z</cp:lastPrinted>
  <dcterms:created xsi:type="dcterms:W3CDTF">2018-01-16T07:50:49Z</dcterms:created>
  <dcterms:modified xsi:type="dcterms:W3CDTF">2019-06-20T15:56:12Z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